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7104050" cy="10234600"/>
  <p:embeddedFontLst>
    <p:embeddedFont>
      <p:font typeface="Roboto"/>
      <p:regular r:id="rId19"/>
      <p:bold r:id="rId20"/>
      <p:italic r:id="rId21"/>
      <p:boldItalic r:id="rId22"/>
    </p:embeddedFont>
    <p:embeddedFont>
      <p:font typeface="Noto Sans"/>
      <p:regular r:id="rId23"/>
      <p:bold r:id="rId24"/>
      <p:italic r:id="rId25"/>
      <p:boldItalic r:id="rId26"/>
    </p:embeddedFont>
    <p:embeddedFont>
      <p:font typeface="Alexandria SemiBold"/>
      <p:regular r:id="rId27"/>
      <p:bold r:id="rId28"/>
    </p:embeddedFont>
    <p:embeddedFont>
      <p:font typeface="Sora Light"/>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h2sQNG3qWNSpCmG7+eZ817+1Tt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NotoSans-bold.fntdata"/><Relationship Id="rId23" Type="http://schemas.openxmlformats.org/officeDocument/2006/relationships/font" Target="fonts/Noto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otoSans-boldItalic.fntdata"/><Relationship Id="rId25" Type="http://schemas.openxmlformats.org/officeDocument/2006/relationships/font" Target="fonts/NotoSans-italic.fntdata"/><Relationship Id="rId28" Type="http://schemas.openxmlformats.org/officeDocument/2006/relationships/font" Target="fonts/AlexandriaSemiBold-bold.fntdata"/><Relationship Id="rId27" Type="http://schemas.openxmlformats.org/officeDocument/2006/relationships/font" Target="fonts/AlexandriaSemiBol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raLight-regular.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SoraLight-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84225" y="767575"/>
            <a:ext cx="4736250" cy="3837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¡Bienvenidos a la presentación de nuestro Proyecto Júpiter! Como ven en la pantalla, nuestro trabajo se centra en el 'Reconocimiento de Emociones'. ¿Suena a ciencia ficción, verdad? Pues no lo es. Hemos desarrollado un sistema súper avanzado para analizar datos y detectar las emociones de las personas en un lugar muy especial: los parques temáticos. Imaginen poder saber si la gente está feliz, sorprendida o quizás un poco asustada en una atracción. Todo esto lo hemos logrado para 'PontIA World', y estamos muy emocionados de compartirlo con ustedes. Este proyecto es el resultado de mucho esfuerzo y dedicación, y lo presentamos hoy después de 9 meses de mucho trabajo.</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10: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El camino para llegar a nuestro modelo final no fue lineal; fue una evolución constante, probando y aprendiendo en cada fase. Empezamos con la Fase 0, intentando usar un modelo ya entrenado llamado MobileNet. Pensamos que sería un atajo, pero el tamaño de nuestras imágenes era tan pequeño (48x48 píxeles) que no funcionó bien, obteniendo solo un 48% de acierto. Así que, lo descartamos. En la Fase 1, construimos nuestra propia red neuronal simple (CNN). Mejoramos un poco, llegando a un 54% de acierto y un 50% en Macro-F1, pero aún teníamos problemas con las emociones menos comunes. En la Fase 2, hicimos nuestra CNN más 'profunda' y estable, añadiendo técnicas para que aprendiera mejor y fuera más robusta. Esto nos llevó a un salto de calidad, con un 63% de acierto y un 61% en Macro-F1, mejorando el equilibrio entre emociones. Pero aún nos costaba distinguir entre emociones como el miedo, la tristeza y el enfado. En la Fase 3, nuestra CNN se convirtió en una especie de 'extractor de pistas' faciales, y añadimos clasificadores especializados para esas emociones difíciles. Finalmente, en la Fase 4, combinamos lo mejor de nuestros modelos en un 'ensamble suave'. Es como tener dos expertos dando su opinión y luego combinarlas de la mejor manera. Con esto, logramos nuestro mejor rendimiento global: un 64.54% de acierto y un 62.37% en Macro-F1 en las pruebas finales. ¡Un gran logro!</a:t>
            </a:r>
            <a:endParaRPr sz="1200">
              <a:solidFill>
                <a:schemeClr val="dk1"/>
              </a:solidFill>
              <a:latin typeface="Calibri"/>
              <a:ea typeface="Calibri"/>
              <a:cs typeface="Calibri"/>
              <a:sym typeface="Calibri"/>
            </a:endParaRPr>
          </a:p>
        </p:txBody>
      </p:sp>
      <p:sp>
        <p:nvSpPr>
          <p:cNvPr id="213" name="Google Shape;213;p10: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11: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Entonces, ¿cómo funciona exactamente nuestro modelo ganador? Imaginen que le pasamos una foto de una cara. Primero, el modelo recibe esa imagen, pero la reduce y la convierte a blanco y negro. ¿Por qué? Porque así se concentra en las formas y gestos importantes, no en los colores. Segundo, una parte de nuestra inteligencia artificial, una Red Neuronal Convolucional o CNN, actúa como un detective de rasgos faciales. Busca cejas, ojos, comisuras de la boca, arrugas... y de ahí saca un resumen numérico, como si fueran las pistas de la expresión. Tercero, estas pistas se las pasamos a dos 'opiniones' independientes: una generalista, que nos da una probabilidad para cada emoción, y otra especialista, que está entrenada para esos casos más confusos, como distinguir entre miedo, tristeza o enfado. Cuarto, combinamos estas dos opiniones con un peso fijo: le damos un 25% de importancia a la opinión del especialista y un 75% a la del generalista. Es como escuchar a dos expertos y darle más peso al que tiene una visión más amplia, pero sin ignorar al que sabe mucho de un tema concreto. Finalmente, el modelo elige la emoción con mayor probabilidad y nos dice también cuán seguro está de su elección. Sin embargo, no todo es perfecto. Tenemos algunas limitaciones, como el desequilibrio de emociones en los datos (por ejemplo, la emoción de 'asco' aparece muy poco), lo que puede sesgar un poco el aprendizaje. También, a veces, las expresiones sutiles se solapan, haciendo difícil distinguir entre emociones como el miedo y la tristeza. Y, como vimos al principio, usar modelos pre-entrenados con imágenes tan pequeñas no funcionó tan bien</a:t>
            </a:r>
            <a:endParaRPr sz="1200">
              <a:solidFill>
                <a:schemeClr val="dk1"/>
              </a:solidFill>
              <a:latin typeface="Calibri"/>
              <a:ea typeface="Calibri"/>
              <a:cs typeface="Calibri"/>
              <a:sym typeface="Calibri"/>
            </a:endParaRPr>
          </a:p>
        </p:txBody>
      </p:sp>
      <p:sp>
        <p:nvSpPr>
          <p:cNvPr id="245" name="Google Shape;245;p11: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7" name="Google Shape;277;p12: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Finalmente, la pregunta clave: ¿es nuestro modelo realmente útil en el mundo real? ¡La respuesta es un rotundo sí! Para empezar, nuestro modelo, con un 64.54% de acierto, supera con creces lo que obtendríamos si simplemente adivináramos al azar. Si adivináramos entre 7 emociones, tendríamos un 14.29% de acierto, ¡así que somos 4.5 veces más precisos! Esto demuestra que nuestro sistema no es una simple casualidad. Además, cuando comparamos nuestro modelo con el rendimiento humano en un famoso conjunto de datos llamado FER2013, donde los humanos aciertan alrededor del 65.5%, vemos que nuestro modelo está muy, muy cerca, con un 64.54%. Esto significa que nuestra inteligencia artificial es casi tan buena como una persona para reconocer estas emociones. Es importante recordar que el reconocimiento de emociones es una tarea compleja, y el rendimiento humano puede variar mucho. Pero nuestras métricas nos dicen que el modelo es robusto y fiable</a:t>
            </a:r>
            <a:endParaRPr sz="1200">
              <a:solidFill>
                <a:schemeClr val="dk1"/>
              </a:solidFill>
              <a:latin typeface="Calibri"/>
              <a:ea typeface="Calibri"/>
              <a:cs typeface="Calibri"/>
              <a:sym typeface="Calibri"/>
            </a:endParaRPr>
          </a:p>
        </p:txBody>
      </p:sp>
      <p:sp>
        <p:nvSpPr>
          <p:cNvPr id="278" name="Google Shape;278;p12: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13: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Ahora, les presentamos una propuesta que lleva la experiencia del visitante al siguiente nivel: nuestra 'Pontia Perfect Guide'. ¿Cuál es el problema que queremos resolver? Actualmente, la valoración media de nuestras atracciones ronda el 5 sobre 10, y sabemos que podemos hacerlo mucho mejor. Nuestro objetivo es claro: queremos mejorar significativamente la experiencia de cada visitante y, por ende, sus valoraciones.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¿Cómo lo haremos? Nuestra gran idea es implementar la Inteligencia Artificial Generativa para ofrecer recomendaciones personalizadas en tiempo real. Imaginen tener un asistente personal en el parque que sabe exactamente lo que les gusta y les ayuda a aprovechar al máximo su día.</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Tenemos varios casos de uso emocionantes para esta IA. Primero, crearemos un itinerario personalizado que no solo les sugiera atracciones basadas en sus gustos, sino que también se actualice en tiempo real con los tiempos de espera. Así, evitarán colas y disfrutarán más. Segundo, tendremos un chat inteligente donde los visitantes podrán preguntar cualquier duda o reportar incidencias al instante, como si hablaran con un experto del parque. Y tercero, a nivel interno, esta IA nos ayudará en el diseño adaptativo de experiencias, proponiendo mejoras creativas para nuestras atracciones basándose en las emociones y datos recopilados. Esto significa que nuestras atracciones siempre estarán evolucionando y ofreciendo algo nuevo.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Los beneficios son enormes: una mejora notable en las valoraciones y la experiencia del usuario, una propuesta de valor única que nos diferenciará de otros parques, y una recopilación de datos mucho más fiable y automatizada. En resumen, la 'Pontia Perfect Guide' es nuestra visión para un futuro donde cada visita a PontIA World sea verdaderamente perfecta y memorable</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2" name="Google Shape;302;p13: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4: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4:notes"/>
          <p:cNvSpPr txBox="1"/>
          <p:nvPr>
            <p:ph idx="1" type="body"/>
          </p:nvPr>
        </p:nvSpPr>
        <p:spPr>
          <a:xfrm>
            <a:off x="710407" y="4925407"/>
            <a:ext cx="5683250" cy="4029879"/>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Esta diapositiva nos muestra el dashboard que hemos desarrollado que es, en esencia,  un resumen muy visual de los resultados más importantes de nuestro análisis, como si fuera el panel de control de un coche. En la parte superior, tenemos los indicadores clave de rendimiento (KPIs). Podemos ver la Recaudación Total del parque, que asciende a más de 600.000 euros, un dato muy relevante para el negocio. También vemos la Media Diaria de Visitantes, que ronda los mil, y el Total de Visitantes en el periodo analizado, superando los 32.000. Un punto interesante es que la Atracción Más Visitada aparece como 'desconocido', lo que nos indica que hay un área de mejora en la forma en que se registran estos datos, algo que ya habíamos identificado. Sin embargo, la Valoración Media por Atracción es casi un 5, muy lejos de lo que debería ser para un parque de atracciones que quiere crecer</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En la sección central izquierda, tenemos un calendario que nos muestra los días del mes, lo que podría ayudarnos a identificar patrones de afluencia por día. Justo debajo, en el mapa, podemos ver la Procedencia de los visitantes. Esto es muy útil para entender de dónde vienen la mayoría de nuestras visitas y adaptar estrategias de marketing o servicios a esas regiones.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En el centro, el gráfico de Emoción más frecuente por atracción nos da una visión general de las emociones detectadas. Vemos que la emoción 'feliz' es, con diferencia, la más común, seguida de 'neutral' y 'triste'. Esto confirma que la mayoría de los visitantes tienen una experiencia positiva. Finalmente, a la derecha, el gráfico de Número de Valoraciones por atracción nos detalla cuántas valoraciones ha recibido cada atracción. Aquí, de nuevo, 'desconocido' encabeza la lista, pero podemos ver el volumen de interacciones para las demás atracciones, lo que nos ayuda a entender su popularidad y el nivel de engagement de los visitantes. En resumen, este dashboard nos ofrece una instantánea clara y concisa de la salud del parque y de la experiencia de sus visitantes, todo en un solo vistazo.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 name="Google Shape;25;p2: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Detrás de este ambicioso proyecto hay un equipo increíble. Aquí pueden ver a los cerebritos que hicieron posible el Proyecto Júpiter. Tenemos a Anamaría Turda, nuestra Project Manager, que no solo lideró el barco, sino que también se ensució las manos con la limpieza de datos, bases de datos y hasta inteligencia artificial, creando el modelo que arrojó los mejores resultados. Inés Benito e Iñigo Ugidos, nuestros miembros activos, también fueron clave en la preparación de los datos y el desarrollo de los modelos, Ines con su especialidad en SQL e Iñigo en la limpieza y el informe ejecutivo del proyecto. Y no podemos olvidar a William Ganem, quien no solo nos ayudó con la limpieza de datos y las bases de datos, sino que también fue el artífice del dashboard que verán más adelante. Somos un equipo multidisciplinar, es decir, cada uno aportó su granito de arena desde diferentes áreas como la gestión de proyectos, el análisis de datos, el aprendizaje automático y la creación de paneles interactivos.</a:t>
            </a:r>
            <a:endParaRPr sz="1200">
              <a:solidFill>
                <a:schemeClr val="dk1"/>
              </a:solidFill>
              <a:latin typeface="Calibri"/>
              <a:ea typeface="Calibri"/>
              <a:cs typeface="Calibri"/>
              <a:sym typeface="Calibri"/>
            </a:endParaRPr>
          </a:p>
        </p:txBody>
      </p:sp>
      <p:sp>
        <p:nvSpPr>
          <p:cNvPr id="26" name="Google Shape;26;p2: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 name="Google Shape;46;p3: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900">
                <a:solidFill>
                  <a:schemeClr val="dk1"/>
                </a:solidFill>
                <a:latin typeface="Calibri"/>
                <a:ea typeface="Calibri"/>
                <a:cs typeface="Calibri"/>
                <a:sym typeface="Calibri"/>
              </a:rPr>
              <a:t>Ahora, hablemos de por qué hicimos todo esto. Nuestro objetivo principal era muy claro: queríamos analizar todos los datos que se generan en PontIA World para descubrir qué emociones experimentan los visitantes. ¿Para qué? Pues para dos cosas fundamentales: primero, ayudar a la empresa a estructurar la enorme cantidad de información que recogían y entender lo que se escondía detras; y segundo, ayudar al negocio a ser más rentable, tomando decisiones más inteligentes. Para lograr esto, nos planteamos cuatro objetivos específicos. Primero, tuvimos que poner orden en el caos de datos, creando un proceso de limpieza con Python. Segundo, diseñamos una base de datos en SQL para que toda la información estuviera bien organizada y fuera fácil de consultar, haciendo luego consultas que nos han arrojado información clave para entender que pasaba en el parque. Tercero, nos metimos de lleno en el mundo de la inteligencia artificial, desarrollando y comparando diferentes modelos para clasificar emociones, ¡e incluso propusimos ideas con IA Generativa! Y finalmente, para que todo esto fuera fácil de entender, creamos un panel de control interactivo, un dashboard, en Power BI para que cualquiera pueda entender en dos o tres clics que esta ocurriendo en cada momento en el parque.</a:t>
            </a:r>
            <a:endParaRPr sz="1900">
              <a:solidFill>
                <a:schemeClr val="dk1"/>
              </a:solidFill>
              <a:latin typeface="Calibri"/>
              <a:ea typeface="Calibri"/>
              <a:cs typeface="Calibri"/>
              <a:sym typeface="Calibri"/>
            </a:endParaRPr>
          </a:p>
        </p:txBody>
      </p:sp>
      <p:sp>
        <p:nvSpPr>
          <p:cNvPr id="47" name="Google Shape;47;p3: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 name="Google Shape;70;p4: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Para que nuestros modelos funcionaran bien, necesitábamos datos limpios y ordenados. Imaginen que los datos son como ingredientes para una receta: si están sucios o mal cortados, el plato final no saldrá bien. Así que, nuestra primera tarea fue un proceso de limpieza intensivo. Partimos de archivos JSON, que son como cajas llenas de información, y nos encontramos con algunos desafíos. Por ejemplo, algunos datos estaban en formatos extraños, otros tenían valores negativos que no tenían sentido (como tiempos de espera negativos), y los identificadores de visitantes no siempre eran únicos. Corregimos todo esto: organizamos los datos, transformamos los valores negativos a positivos, creamos nuevos identificadores para los visitantes y ajustamos los valores extremos, como visitas demasiado largas o costes inusualmente bajos. Además, hicimos un análisis exploratorio, que es como mirar los datos con lupa para entender qué nos decían. Creamos mapas para ver de dónde venían nuestros visitantes, gráficos para saber qué atracciones eran las más populares y cómo se distribuían los tipos de entrada. Todo esto nos dio una base sólida para el siguiente paso</a:t>
            </a:r>
            <a:endParaRPr sz="1200">
              <a:solidFill>
                <a:schemeClr val="dk1"/>
              </a:solidFill>
              <a:latin typeface="Calibri"/>
              <a:ea typeface="Calibri"/>
              <a:cs typeface="Calibri"/>
              <a:sym typeface="Calibri"/>
            </a:endParaRPr>
          </a:p>
        </p:txBody>
      </p:sp>
      <p:sp>
        <p:nvSpPr>
          <p:cNvPr id="71" name="Google Shape;71;p4: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5:notes"/>
          <p:cNvSpPr txBox="1"/>
          <p:nvPr>
            <p:ph idx="1" type="body"/>
          </p:nvPr>
        </p:nvSpPr>
        <p:spPr>
          <a:xfrm>
            <a:off x="710407" y="4925407"/>
            <a:ext cx="5683250" cy="4029879"/>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Esta diapositiva es un resumen visual de algunos de los datos más interesantes que hemos descubierto. En la parte superior izquierda, pueden ver un mapamundi que nos muestra de dónde vienen nuestros visitantes. Como pueden apreciar, hay una concentración importante en ciertas áreas, lo que nos ayuda a entender mejor a nuestra audiencia y quizás a enfocar nuestras campañas de marketing. Justo al lado, en el gráfico de barras, tenemos el porcentaje de visitas por atracción. Aquí podemos ver claramente cuáles son las atracciones más populares y cuáles quizás necesitan un empujón. Es interesante notar que hay una categoría 'DESCONOCIDO', que es un área de mejora para futuras recolecciones de datos ya que sospechamos que en su base de datos una atracción está sin etiquetar, pero el resto nos da una idea muy clara de los gustos de nuestros visitantes. Abajo a la izquierda, tenemos un gráfico muy revelador: el porcentaje de emociones positivas, negativas y neutrales en el parque. Este es el corazón de nuestro proyecto, ya que nos dice si la gente se lo está pasando bien, si hay algo que les molesta o si simplemente están en un estado de ánimo tranquilo. Y finalmente, en la parte inferior derecha, vemos un gráfico que relaciona el número de visitantes con la duración media de su estancia en minutos. Este gráfico nos ayuda a entender cuánto tiempo suelen pasar los visitantes en el parque y si hay patrones en la duración de las visitas. Por ejemplo, podemos ver que la mayoría de las visitas se concentran en un rango de tiempo específico, lo que es crucial para la planificación operativa. En conjunto, estos gráficos nos dan una visión muy completa de la experiencia del visitante y nos permiten tomar decisiones basadas en datos reales para hacer de PontIA World un lugar aún más mágico</a:t>
            </a:r>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6:notes"/>
          <p:cNvSpPr txBox="1"/>
          <p:nvPr>
            <p:ph idx="1" type="body"/>
          </p:nvPr>
        </p:nvSpPr>
        <p:spPr>
          <a:xfrm>
            <a:off x="710407" y="4925407"/>
            <a:ext cx="5683250" cy="4029879"/>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Aquí vemos el camino que siguen nuestros datos desde que los recogemos hasta que están listos para ser analizados en nuestra base de datos SQL. Es como una cadena de montaje donde cada paso es crucial para asegurar que la información sea de la mejor calidad. Lo hemos dividido en cuatro fases principales:</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Primero, la Limpieza y transformación. Imaginen que los datos llegan un poco sucios y desordenados. En esta fase, los limpiamos a fondo, eliminando lo que no sirve y dándoles el formato correcto para que puedan entrar en nuestro sistema MySQL. Es como organizar un armario: sacamos todo, tiramos lo que no queremos y doblamos la ropa para que quepa bien.</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Segundo, la Solución de errores técnicos. A veces, los datos tienen pequeños fallos técnicos, como que el ordenador no entiende bien algunos caracteres o que hay problemas al intentar guardarlos. Aquí nos encargamos de corregir esos detalles, asegurándonos de que todo esté en el idioma correcto para la máquina y que cada pieza de información sea del tipo adecuado. Es como revisar que todos los enchufes funcionen antes de conectar un aparato.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Tercero, la Definición de reglas de negocio. En este paso, aplicamos la lógica de nuestro parque temático a los datos. Por ejemplo, si un visitante aparece con una duración de visita de 10 horas, sabemos que es un error, porque el parque no está abierto tanto tiempo. Así que, ajustamos ese dato a un valor más realista, como la media de 350 minutos. O si un pase rápido no cumple las condiciones, lo marcamos como un 'PASE RÁPIDO ERRÓNEO'. Esto es vital para que nuestros análisis sean precisos y útiles para tomar decisiones. Es como tener las reglas claras de un juego para que todos jueguen limpio.</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Finalmente, la Preparación final. Una vez que los datos han pasado por todas estas etapas de limpieza y ajuste, los convertimos en un formato estándar, como archivos CSV. Estos archivos son como listas muy bien organizadas y ya están perfectamente preparados para que podamos hacerles preguntas a nuestra base de datos SQL y obtener todas las respuestas que necesitamos. </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7: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Una vez que tuvimos los datos limpios, el siguiente paso fue organizarlos de una manera que fuera fácil de usar y consultar. Piensen en ello como construir una biblioteca bien organizada. Diseñamos un modelo de base de datos relacional en MySQL, que es como un gran archivador donde toda la información está conectada lógicamente. La tabla principal, que llamamos ticket_atracciones, se conecta con otras tablas como duracion, valoraciones_emociones y procedencia. Esto nos permite hacer preguntas complejas a los datos y obtener respuestas rápidamente. Por ejemplo, podemos saber qué atracciones son las más visitadas, cuál es la emoción más común en cada una, o cuánto tiempo espera la gente. Incluso implementamos un sistema llamado RANK para manejar situaciones donde había empates en los datos, asegurándonos de que siempre tuviéramos la imagen más clara posible. Gracias a esto, descubrimos cosas interesantes, como que los visitantes suelen subir entre 1 y 7 atracciones, que la emoción más fuerte en todas ellas es la felicidad, y que, en general, las atracciones tienen una valoración media muy similar.</a:t>
            </a:r>
            <a:endParaRPr sz="1200">
              <a:solidFill>
                <a:schemeClr val="dk1"/>
              </a:solidFill>
              <a:latin typeface="Calibri"/>
              <a:ea typeface="Calibri"/>
              <a:cs typeface="Calibri"/>
              <a:sym typeface="Calibri"/>
            </a:endParaRPr>
          </a:p>
        </p:txBody>
      </p:sp>
      <p:sp>
        <p:nvSpPr>
          <p:cNvPr id="121" name="Google Shape;121;p7: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710400" y="4861425"/>
            <a:ext cx="5683225" cy="46055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1184225" y="767575"/>
            <a:ext cx="4736250" cy="3837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9: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Llegamos al corazón de nuestro proyecto: el sistema de detección de emociones. Nuestro gran reto era enseñar a un ordenador a reconocer siete emociones básicas: enfado, asco, miedo, felicidad, neutralidad, tristeza y sorpresa. Y todo esto, a partir de pequeñas imágenes faciales en blanco y negro de 48x48 píxeles, ¡como si fueran miniaturas! Para lograrlo, usamos un conjunto de datos de PontIA World, que dividimos cuidadosamente para entrenar, validar y probar nuestro sistema. También hicimos algo llamado 'aumento de datos', que es como crear más ejemplos a partir de los que ya tenemos, rotando o moviendo las imágenes un poquito, para que el sistema aprendiera mejor. Normalizamos los datos para que todos estuvieran en la misma escala y usamos 'pesos de clase' para asegurarnos de que el sistema no ignorara las emociones menos frecuentes. Para saber si lo estábamos haciendo bien, nos fijamos en dos métricas principales: el Macro-F1, que es súper importante cuando las emociones no están equilibradas en los datos, y la Precisión (Accuracy), que nos da una idea general de cuántas veces acertamos</a:t>
            </a:r>
            <a:endParaRPr sz="1200">
              <a:solidFill>
                <a:schemeClr val="dk1"/>
              </a:solidFill>
              <a:latin typeface="Calibri"/>
              <a:ea typeface="Calibri"/>
              <a:cs typeface="Calibri"/>
              <a:sym typeface="Calibri"/>
            </a:endParaRPr>
          </a:p>
        </p:txBody>
      </p:sp>
      <p:sp>
        <p:nvSpPr>
          <p:cNvPr id="174" name="Google Shape;174;p9: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8.png"/><Relationship Id="rId9"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21.png"/><Relationship Id="rId8"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7.png"/><Relationship Id="rId5"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 name="Shape 11"/>
        <p:cNvGrpSpPr/>
        <p:nvPr/>
      </p:nvGrpSpPr>
      <p:grpSpPr>
        <a:xfrm>
          <a:off x="0" y="0"/>
          <a:ext cx="0" cy="0"/>
          <a:chOff x="0" y="0"/>
          <a:chExt cx="0" cy="0"/>
        </a:xfrm>
      </p:grpSpPr>
      <p:pic>
        <p:nvPicPr>
          <p:cNvPr descr="preencoded.png" id="12" name="Google Shape;12;p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3" name="Google Shape;13;p1"/>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4" name="Google Shape;14;p1"/>
          <p:cNvSpPr/>
          <p:nvPr/>
        </p:nvSpPr>
        <p:spPr>
          <a:xfrm>
            <a:off x="2428875" y="457200"/>
            <a:ext cx="4286250" cy="5572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2925"/>
              <a:buFont typeface="Noto Sans"/>
              <a:buNone/>
            </a:pPr>
            <a:r>
              <a:rPr b="1" i="0" lang="en-US" sz="2925" u="none" cap="none" strike="noStrike">
                <a:solidFill>
                  <a:srgbClr val="FFFFFF"/>
                </a:solidFill>
                <a:latin typeface="Noto Sans"/>
                <a:ea typeface="Noto Sans"/>
                <a:cs typeface="Noto Sans"/>
                <a:sym typeface="Noto Sans"/>
              </a:rPr>
              <a:t>PROYECTO JÚPITER</a:t>
            </a:r>
            <a:endParaRPr b="0" i="0" sz="2925" u="none" cap="none" strike="noStrike">
              <a:solidFill>
                <a:schemeClr val="dk1"/>
              </a:solidFill>
              <a:latin typeface="Calibri"/>
              <a:ea typeface="Calibri"/>
              <a:cs typeface="Calibri"/>
              <a:sym typeface="Calibri"/>
            </a:endParaRPr>
          </a:p>
        </p:txBody>
      </p:sp>
      <p:sp>
        <p:nvSpPr>
          <p:cNvPr id="15" name="Google Shape;15;p1"/>
          <p:cNvSpPr/>
          <p:nvPr/>
        </p:nvSpPr>
        <p:spPr>
          <a:xfrm>
            <a:off x="4214813" y="1157288"/>
            <a:ext cx="714375" cy="28575"/>
          </a:xfrm>
          <a:prstGeom prst="roundRect">
            <a:avLst>
              <a:gd fmla="val 16667" name="adj"/>
            </a:avLst>
          </a:prstGeom>
          <a:solidFill>
            <a:srgbClr val="4389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2428875" y="1328738"/>
            <a:ext cx="4286250" cy="342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8CDDFF"/>
              </a:buClr>
              <a:buSzPts val="1800"/>
              <a:buFont typeface="Noto Sans"/>
              <a:buNone/>
            </a:pPr>
            <a:r>
              <a:rPr b="1" i="0" lang="en-US" sz="1800" u="none" cap="none" strike="noStrike">
                <a:solidFill>
                  <a:srgbClr val="8CDDFF"/>
                </a:solidFill>
                <a:latin typeface="Noto Sans"/>
                <a:ea typeface="Noto Sans"/>
                <a:cs typeface="Noto Sans"/>
                <a:sym typeface="Noto Sans"/>
              </a:rPr>
              <a:t>RECONOCIMIENTO DE EMOCIONES</a:t>
            </a:r>
            <a:endParaRPr b="0" i="0" sz="1800" u="none" cap="none" strike="noStrike">
              <a:solidFill>
                <a:schemeClr val="dk1"/>
              </a:solidFill>
              <a:latin typeface="Calibri"/>
              <a:ea typeface="Calibri"/>
              <a:cs typeface="Calibri"/>
              <a:sym typeface="Calibri"/>
            </a:endParaRPr>
          </a:p>
        </p:txBody>
      </p:sp>
      <p:sp>
        <p:nvSpPr>
          <p:cNvPr id="17" name="Google Shape;17;p1"/>
          <p:cNvSpPr/>
          <p:nvPr/>
        </p:nvSpPr>
        <p:spPr>
          <a:xfrm>
            <a:off x="2428875" y="1793081"/>
            <a:ext cx="4286250" cy="57150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1238"/>
              <a:buFont typeface="Noto Sans"/>
              <a:buNone/>
            </a:pPr>
            <a:r>
              <a:rPr b="0" i="0" lang="en-US" sz="1238" u="none" cap="none" strike="noStrike">
                <a:solidFill>
                  <a:srgbClr val="FFFFFF"/>
                </a:solidFill>
                <a:latin typeface="Noto Sans"/>
                <a:ea typeface="Noto Sans"/>
                <a:cs typeface="Noto Sans"/>
                <a:sym typeface="Noto Sans"/>
              </a:rPr>
              <a:t>Sistema avanzado de análisis de datos para la detección y clasificación de emociones en parques temáticos</a:t>
            </a:r>
            <a:endParaRPr b="0" i="0" sz="1238" u="none" cap="none" strike="noStrike">
              <a:solidFill>
                <a:srgbClr val="FFFFFF"/>
              </a:solidFill>
              <a:latin typeface="Noto Sans"/>
              <a:ea typeface="Noto Sans"/>
              <a:cs typeface="Noto Sans"/>
              <a:sym typeface="Noto Sans"/>
            </a:endParaRPr>
          </a:p>
          <a:p>
            <a:pPr indent="0" lvl="0" marL="0" marR="0" rtl="0" algn="ctr">
              <a:spcBef>
                <a:spcPts val="0"/>
              </a:spcBef>
              <a:spcAft>
                <a:spcPts val="0"/>
              </a:spcAft>
              <a:buClr>
                <a:srgbClr val="FFFFFF"/>
              </a:buClr>
              <a:buSzPts val="1238"/>
              <a:buFont typeface="Noto Sans"/>
              <a:buNone/>
            </a:pPr>
            <a:r>
              <a:rPr b="0" i="0" lang="en-US" sz="1238" u="none" cap="none" strike="noStrike">
                <a:solidFill>
                  <a:srgbClr val="FFFFFF"/>
                </a:solidFill>
                <a:latin typeface="Noto Sans"/>
                <a:ea typeface="Noto Sans"/>
                <a:cs typeface="Noto Sans"/>
                <a:sym typeface="Noto Sans"/>
              </a:rPr>
              <a:t>Octubre 2025</a:t>
            </a:r>
            <a:endParaRPr b="0" i="0" sz="1238" u="none" cap="none" strike="noStrike">
              <a:solidFill>
                <a:schemeClr val="dk1"/>
              </a:solidFill>
              <a:latin typeface="Calibri"/>
              <a:ea typeface="Calibri"/>
              <a:cs typeface="Calibri"/>
              <a:sym typeface="Calibri"/>
            </a:endParaRPr>
          </a:p>
        </p:txBody>
      </p:sp>
      <p:pic>
        <p:nvPicPr>
          <p:cNvPr descr="preencoded.png" id="18" name="Google Shape;18;p1"/>
          <p:cNvPicPr preferRelativeResize="0"/>
          <p:nvPr/>
        </p:nvPicPr>
        <p:blipFill rotWithShape="1">
          <a:blip r:embed="rId5">
            <a:alphaModFix/>
          </a:blip>
          <a:srcRect b="0" l="0" r="0" t="0"/>
          <a:stretch/>
        </p:blipFill>
        <p:spPr>
          <a:xfrm>
            <a:off x="4025503" y="2700338"/>
            <a:ext cx="171450" cy="171450"/>
          </a:xfrm>
          <a:prstGeom prst="rect">
            <a:avLst/>
          </a:prstGeom>
          <a:noFill/>
          <a:ln>
            <a:noFill/>
          </a:ln>
        </p:spPr>
      </p:pic>
      <p:pic>
        <p:nvPicPr>
          <p:cNvPr descr="preencoded.png" id="19" name="Google Shape;19;p1"/>
          <p:cNvPicPr preferRelativeResize="0"/>
          <p:nvPr/>
        </p:nvPicPr>
        <p:blipFill rotWithShape="1">
          <a:blip r:embed="rId6">
            <a:alphaModFix/>
          </a:blip>
          <a:srcRect b="0" l="0" r="0" t="0"/>
          <a:stretch/>
        </p:blipFill>
        <p:spPr>
          <a:xfrm>
            <a:off x="4339828" y="2700338"/>
            <a:ext cx="171450" cy="171450"/>
          </a:xfrm>
          <a:prstGeom prst="rect">
            <a:avLst/>
          </a:prstGeom>
          <a:noFill/>
          <a:ln>
            <a:noFill/>
          </a:ln>
        </p:spPr>
      </p:pic>
      <p:pic>
        <p:nvPicPr>
          <p:cNvPr descr="preencoded.png" id="20" name="Google Shape;20;p1"/>
          <p:cNvPicPr preferRelativeResize="0"/>
          <p:nvPr/>
        </p:nvPicPr>
        <p:blipFill rotWithShape="1">
          <a:blip r:embed="rId7">
            <a:alphaModFix/>
          </a:blip>
          <a:srcRect b="0" l="0" r="0" t="0"/>
          <a:stretch/>
        </p:blipFill>
        <p:spPr>
          <a:xfrm>
            <a:off x="4654153" y="2700338"/>
            <a:ext cx="171450" cy="171450"/>
          </a:xfrm>
          <a:prstGeom prst="rect">
            <a:avLst/>
          </a:prstGeom>
          <a:noFill/>
          <a:ln>
            <a:noFill/>
          </a:ln>
        </p:spPr>
      </p:pic>
      <p:pic>
        <p:nvPicPr>
          <p:cNvPr descr="preencoded.png" id="21" name="Google Shape;21;p1"/>
          <p:cNvPicPr preferRelativeResize="0"/>
          <p:nvPr/>
        </p:nvPicPr>
        <p:blipFill rotWithShape="1">
          <a:blip r:embed="rId8">
            <a:alphaModFix/>
          </a:blip>
          <a:srcRect b="0" l="0" r="0" t="0"/>
          <a:stretch/>
        </p:blipFill>
        <p:spPr>
          <a:xfrm>
            <a:off x="4968478" y="2700338"/>
            <a:ext cx="150019" cy="171450"/>
          </a:xfrm>
          <a:prstGeom prst="rect">
            <a:avLst/>
          </a:prstGeom>
          <a:noFill/>
          <a:ln>
            <a:noFill/>
          </a:ln>
        </p:spPr>
      </p:pic>
      <p:pic>
        <p:nvPicPr>
          <p:cNvPr id="22" name="Google Shape;22;p1"/>
          <p:cNvPicPr preferRelativeResize="0"/>
          <p:nvPr/>
        </p:nvPicPr>
        <p:blipFill rotWithShape="1">
          <a:blip r:embed="rId9">
            <a:alphaModFix/>
          </a:blip>
          <a:srcRect b="28656" l="15402" r="11720" t="23611"/>
          <a:stretch/>
        </p:blipFill>
        <p:spPr>
          <a:xfrm>
            <a:off x="7808123" y="4548711"/>
            <a:ext cx="1194702" cy="4474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0"/>
          <p:cNvSpPr/>
          <p:nvPr/>
        </p:nvSpPr>
        <p:spPr>
          <a:xfrm>
            <a:off x="371438" y="98822"/>
            <a:ext cx="8458200" cy="3857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C3E50"/>
              </a:buClr>
              <a:buSzPts val="2025"/>
              <a:buFont typeface="Roboto"/>
              <a:buNone/>
            </a:pPr>
            <a:r>
              <a:rPr b="1" lang="en-US" sz="2025">
                <a:solidFill>
                  <a:srgbClr val="2C3E50"/>
                </a:solidFill>
                <a:latin typeface="Roboto"/>
                <a:ea typeface="Roboto"/>
                <a:cs typeface="Roboto"/>
                <a:sym typeface="Roboto"/>
              </a:rPr>
              <a:t>EVOLUCIÓN DE LOS MODELOS</a:t>
            </a:r>
            <a:endParaRPr sz="2025">
              <a:solidFill>
                <a:schemeClr val="dk1"/>
              </a:solidFill>
              <a:latin typeface="Calibri"/>
              <a:ea typeface="Calibri"/>
              <a:cs typeface="Calibri"/>
              <a:sym typeface="Calibri"/>
            </a:endParaRPr>
          </a:p>
        </p:txBody>
      </p:sp>
      <p:sp>
        <p:nvSpPr>
          <p:cNvPr id="216" name="Google Shape;216;p10"/>
          <p:cNvSpPr/>
          <p:nvPr/>
        </p:nvSpPr>
        <p:spPr>
          <a:xfrm>
            <a:off x="371438" y="484585"/>
            <a:ext cx="4000500" cy="25717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98DB"/>
              </a:buClr>
              <a:buSzPts val="1350"/>
              <a:buFont typeface="Roboto"/>
              <a:buNone/>
            </a:pPr>
            <a:r>
              <a:rPr b="1" lang="en-US" sz="1350">
                <a:solidFill>
                  <a:srgbClr val="3498DB"/>
                </a:solidFill>
                <a:latin typeface="Roboto"/>
                <a:ea typeface="Roboto"/>
                <a:cs typeface="Roboto"/>
                <a:sym typeface="Roboto"/>
              </a:rPr>
              <a:t>Del Preentrenado Genérico al CNN Combinado</a:t>
            </a:r>
            <a:endParaRPr sz="1350">
              <a:solidFill>
                <a:schemeClr val="dk1"/>
              </a:solidFill>
              <a:latin typeface="Calibri"/>
              <a:ea typeface="Calibri"/>
              <a:cs typeface="Calibri"/>
              <a:sym typeface="Calibri"/>
            </a:endParaRPr>
          </a:p>
        </p:txBody>
      </p:sp>
      <p:sp>
        <p:nvSpPr>
          <p:cNvPr id="217" name="Google Shape;217;p10"/>
          <p:cNvSpPr/>
          <p:nvPr/>
        </p:nvSpPr>
        <p:spPr>
          <a:xfrm>
            <a:off x="342900" y="712788"/>
            <a:ext cx="4000500" cy="878681"/>
          </a:xfrm>
          <a:prstGeom prst="rect">
            <a:avLst/>
          </a:prstGeom>
          <a:solidFill>
            <a:srgbClr val="3498DB">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342900" y="712788"/>
            <a:ext cx="21431" cy="878681"/>
          </a:xfrm>
          <a:prstGeom prst="rect">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a:off x="428625" y="798513"/>
            <a:ext cx="3829050"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942"/>
              <a:buFont typeface="Noto Sans"/>
              <a:buNone/>
            </a:pPr>
            <a:r>
              <a:rPr b="1" lang="en-US" sz="942">
                <a:solidFill>
                  <a:srgbClr val="2C3E50"/>
                </a:solidFill>
                <a:latin typeface="Noto Sans"/>
                <a:ea typeface="Noto Sans"/>
                <a:cs typeface="Noto Sans"/>
                <a:sym typeface="Noto Sans"/>
              </a:rPr>
              <a:t>Fase 0 — Transfer learning</a:t>
            </a:r>
            <a:endParaRPr sz="942">
              <a:solidFill>
                <a:schemeClr val="dk1"/>
              </a:solidFill>
              <a:latin typeface="Calibri"/>
              <a:ea typeface="Calibri"/>
              <a:cs typeface="Calibri"/>
              <a:sym typeface="Calibri"/>
            </a:endParaRPr>
          </a:p>
        </p:txBody>
      </p:sp>
      <p:sp>
        <p:nvSpPr>
          <p:cNvPr id="220" name="Google Shape;220;p10"/>
          <p:cNvSpPr/>
          <p:nvPr/>
        </p:nvSpPr>
        <p:spPr>
          <a:xfrm>
            <a:off x="428625" y="991394"/>
            <a:ext cx="3829050" cy="5143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Punto de partida con MobileNet. Resultado: ~48% accuracy. El mismatch de escala (48×48) y la falta de ajuste fino impidieron capitalizar el preentrenamiento.</a:t>
            </a:r>
            <a:endParaRPr sz="837">
              <a:solidFill>
                <a:schemeClr val="dk1"/>
              </a:solidFill>
              <a:latin typeface="Calibri"/>
              <a:ea typeface="Calibri"/>
              <a:cs typeface="Calibri"/>
              <a:sym typeface="Calibri"/>
            </a:endParaRPr>
          </a:p>
        </p:txBody>
      </p:sp>
      <p:sp>
        <p:nvSpPr>
          <p:cNvPr id="221" name="Google Shape;221;p10"/>
          <p:cNvSpPr/>
          <p:nvPr/>
        </p:nvSpPr>
        <p:spPr>
          <a:xfrm>
            <a:off x="342900" y="1677194"/>
            <a:ext cx="4000500" cy="878681"/>
          </a:xfrm>
          <a:prstGeom prst="rect">
            <a:avLst/>
          </a:prstGeom>
          <a:solidFill>
            <a:srgbClr val="3498DB">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342900" y="1677194"/>
            <a:ext cx="21431" cy="878681"/>
          </a:xfrm>
          <a:prstGeom prst="rect">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p:nvPr/>
        </p:nvSpPr>
        <p:spPr>
          <a:xfrm>
            <a:off x="428625" y="1762919"/>
            <a:ext cx="3829050"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942"/>
              <a:buFont typeface="Noto Sans"/>
              <a:buNone/>
            </a:pPr>
            <a:r>
              <a:rPr b="1" lang="en-US" sz="942">
                <a:solidFill>
                  <a:srgbClr val="2C3E50"/>
                </a:solidFill>
                <a:latin typeface="Noto Sans"/>
                <a:ea typeface="Noto Sans"/>
                <a:cs typeface="Noto Sans"/>
                <a:sym typeface="Noto Sans"/>
              </a:rPr>
              <a:t>Fase 1 — CNN propia "simple"</a:t>
            </a:r>
            <a:endParaRPr sz="942">
              <a:solidFill>
                <a:schemeClr val="dk1"/>
              </a:solidFill>
              <a:latin typeface="Calibri"/>
              <a:ea typeface="Calibri"/>
              <a:cs typeface="Calibri"/>
              <a:sym typeface="Calibri"/>
            </a:endParaRPr>
          </a:p>
        </p:txBody>
      </p:sp>
      <p:sp>
        <p:nvSpPr>
          <p:cNvPr id="224" name="Google Shape;224;p10"/>
          <p:cNvSpPr/>
          <p:nvPr/>
        </p:nvSpPr>
        <p:spPr>
          <a:xfrm>
            <a:off x="428625" y="1955800"/>
            <a:ext cx="3829050" cy="5143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Arquitectura secuencial básica sin nada contra el desbalanceo. Resultado: ~0,54 accuracy y 0,50 en macro-F1. Mejor que el preentrenado pero floja en clases minoritarias.</a:t>
            </a:r>
            <a:endParaRPr sz="837">
              <a:solidFill>
                <a:schemeClr val="dk1"/>
              </a:solidFill>
              <a:latin typeface="Calibri"/>
              <a:ea typeface="Calibri"/>
              <a:cs typeface="Calibri"/>
              <a:sym typeface="Calibri"/>
            </a:endParaRPr>
          </a:p>
        </p:txBody>
      </p:sp>
      <p:sp>
        <p:nvSpPr>
          <p:cNvPr id="225" name="Google Shape;225;p10"/>
          <p:cNvSpPr/>
          <p:nvPr/>
        </p:nvSpPr>
        <p:spPr>
          <a:xfrm>
            <a:off x="342900" y="2641600"/>
            <a:ext cx="4000500" cy="878681"/>
          </a:xfrm>
          <a:prstGeom prst="rect">
            <a:avLst/>
          </a:prstGeom>
          <a:solidFill>
            <a:srgbClr val="3498DB">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342900" y="2641600"/>
            <a:ext cx="21431" cy="878681"/>
          </a:xfrm>
          <a:prstGeom prst="rect">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a:off x="428625" y="2727325"/>
            <a:ext cx="3829050"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942"/>
              <a:buFont typeface="Noto Sans"/>
              <a:buNone/>
            </a:pPr>
            <a:r>
              <a:rPr b="1" lang="en-US" sz="942">
                <a:solidFill>
                  <a:srgbClr val="2C3E50"/>
                </a:solidFill>
                <a:latin typeface="Noto Sans"/>
                <a:ea typeface="Noto Sans"/>
                <a:cs typeface="Noto Sans"/>
                <a:sym typeface="Noto Sans"/>
              </a:rPr>
              <a:t>Fase 2 — CNN "profunda" y estable</a:t>
            </a:r>
            <a:endParaRPr sz="942">
              <a:solidFill>
                <a:schemeClr val="dk1"/>
              </a:solidFill>
              <a:latin typeface="Calibri"/>
              <a:ea typeface="Calibri"/>
              <a:cs typeface="Calibri"/>
              <a:sym typeface="Calibri"/>
            </a:endParaRPr>
          </a:p>
        </p:txBody>
      </p:sp>
      <p:sp>
        <p:nvSpPr>
          <p:cNvPr id="228" name="Google Shape;228;p10"/>
          <p:cNvSpPr/>
          <p:nvPr/>
        </p:nvSpPr>
        <p:spPr>
          <a:xfrm>
            <a:off x="428625" y="2920206"/>
            <a:ext cx="3829050" cy="5143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Mayor profundidad, augmentación moderada, class weights, BatchNorm y Dropout. Resultado: ~0,63 accuracy y ~0,61 macro F1. Mejora en equilibrio entre emociones.</a:t>
            </a:r>
            <a:endParaRPr sz="837">
              <a:solidFill>
                <a:schemeClr val="dk1"/>
              </a:solidFill>
              <a:latin typeface="Calibri"/>
              <a:ea typeface="Calibri"/>
              <a:cs typeface="Calibri"/>
              <a:sym typeface="Calibri"/>
            </a:endParaRPr>
          </a:p>
        </p:txBody>
      </p:sp>
      <p:sp>
        <p:nvSpPr>
          <p:cNvPr id="229" name="Google Shape;229;p10"/>
          <p:cNvSpPr/>
          <p:nvPr/>
        </p:nvSpPr>
        <p:spPr>
          <a:xfrm>
            <a:off x="342900" y="3606006"/>
            <a:ext cx="4000500" cy="707231"/>
          </a:xfrm>
          <a:prstGeom prst="rect">
            <a:avLst/>
          </a:prstGeom>
          <a:solidFill>
            <a:srgbClr val="3498DB">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p:nvPr/>
        </p:nvSpPr>
        <p:spPr>
          <a:xfrm>
            <a:off x="342900" y="3606006"/>
            <a:ext cx="21431" cy="707231"/>
          </a:xfrm>
          <a:prstGeom prst="rect">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a:off x="428625" y="3691731"/>
            <a:ext cx="3829050"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942"/>
              <a:buFont typeface="Noto Sans"/>
              <a:buNone/>
            </a:pPr>
            <a:r>
              <a:rPr b="1" lang="en-US" sz="942">
                <a:solidFill>
                  <a:srgbClr val="2C3E50"/>
                </a:solidFill>
                <a:latin typeface="Noto Sans"/>
                <a:ea typeface="Noto Sans"/>
                <a:cs typeface="Noto Sans"/>
                <a:sym typeface="Noto Sans"/>
              </a:rPr>
              <a:t>Fase 3 — De clasificador a "backbone + embeddings"</a:t>
            </a:r>
            <a:endParaRPr sz="942">
              <a:solidFill>
                <a:schemeClr val="dk1"/>
              </a:solidFill>
              <a:latin typeface="Calibri"/>
              <a:ea typeface="Calibri"/>
              <a:cs typeface="Calibri"/>
              <a:sym typeface="Calibri"/>
            </a:endParaRPr>
          </a:p>
        </p:txBody>
      </p:sp>
      <p:sp>
        <p:nvSpPr>
          <p:cNvPr id="232" name="Google Shape;232;p10"/>
          <p:cNvSpPr/>
          <p:nvPr/>
        </p:nvSpPr>
        <p:spPr>
          <a:xfrm>
            <a:off x="428625" y="3884613"/>
            <a:ext cx="3829050"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CNN como extractor de embeddings con clasificador lineal y uno fino para el bloque difícil angry/fear/sad.</a:t>
            </a:r>
            <a:endParaRPr sz="837">
              <a:solidFill>
                <a:schemeClr val="dk1"/>
              </a:solidFill>
              <a:latin typeface="Calibri"/>
              <a:ea typeface="Calibri"/>
              <a:cs typeface="Calibri"/>
              <a:sym typeface="Calibri"/>
            </a:endParaRPr>
          </a:p>
        </p:txBody>
      </p:sp>
      <p:sp>
        <p:nvSpPr>
          <p:cNvPr id="233" name="Google Shape;233;p10"/>
          <p:cNvSpPr/>
          <p:nvPr/>
        </p:nvSpPr>
        <p:spPr>
          <a:xfrm>
            <a:off x="342900" y="4398963"/>
            <a:ext cx="4000500" cy="707231"/>
          </a:xfrm>
          <a:prstGeom prst="rect">
            <a:avLst/>
          </a:prstGeom>
          <a:solidFill>
            <a:srgbClr val="3498DB">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p:nvPr/>
        </p:nvSpPr>
        <p:spPr>
          <a:xfrm>
            <a:off x="342900" y="4398963"/>
            <a:ext cx="21431" cy="684000"/>
          </a:xfrm>
          <a:prstGeom prst="rect">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
          <p:cNvSpPr/>
          <p:nvPr/>
        </p:nvSpPr>
        <p:spPr>
          <a:xfrm>
            <a:off x="428625" y="4484688"/>
            <a:ext cx="3829050"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942"/>
              <a:buFont typeface="Noto Sans"/>
              <a:buNone/>
            </a:pPr>
            <a:r>
              <a:rPr b="1" lang="en-US" sz="942">
                <a:solidFill>
                  <a:srgbClr val="2C3E50"/>
                </a:solidFill>
                <a:latin typeface="Noto Sans"/>
                <a:ea typeface="Noto Sans"/>
                <a:cs typeface="Noto Sans"/>
                <a:sym typeface="Noto Sans"/>
              </a:rPr>
              <a:t>Fase 4 — Ensamble suave</a:t>
            </a:r>
            <a:endParaRPr sz="942">
              <a:solidFill>
                <a:schemeClr val="dk1"/>
              </a:solidFill>
              <a:latin typeface="Calibri"/>
              <a:ea typeface="Calibri"/>
              <a:cs typeface="Calibri"/>
              <a:sym typeface="Calibri"/>
            </a:endParaRPr>
          </a:p>
        </p:txBody>
      </p:sp>
      <p:sp>
        <p:nvSpPr>
          <p:cNvPr id="236" name="Google Shape;236;p10"/>
          <p:cNvSpPr/>
          <p:nvPr/>
        </p:nvSpPr>
        <p:spPr>
          <a:xfrm>
            <a:off x="428625" y="4684713"/>
            <a:ext cx="3524213" cy="1553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Ensamble entre CNN y clasificador especializado con peso α=0,25: </a:t>
            </a:r>
            <a:endParaRPr sz="837">
              <a:solidFill>
                <a:schemeClr val="dk1"/>
              </a:solidFill>
              <a:latin typeface="Calibri"/>
              <a:ea typeface="Calibri"/>
              <a:cs typeface="Calibri"/>
              <a:sym typeface="Calibri"/>
            </a:endParaRPr>
          </a:p>
        </p:txBody>
      </p:sp>
      <p:sp>
        <p:nvSpPr>
          <p:cNvPr id="237" name="Google Shape;237;p10"/>
          <p:cNvSpPr/>
          <p:nvPr/>
        </p:nvSpPr>
        <p:spPr>
          <a:xfrm>
            <a:off x="428625" y="4856163"/>
            <a:ext cx="1901382" cy="1553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b="1" lang="en-US" sz="837">
                <a:solidFill>
                  <a:srgbClr val="34495E"/>
                </a:solidFill>
                <a:latin typeface="Noto Sans"/>
                <a:ea typeface="Noto Sans"/>
                <a:cs typeface="Noto Sans"/>
                <a:sym typeface="Noto Sans"/>
              </a:rPr>
              <a:t>0,6454 accuracy y 0,6237 Macro-F1</a:t>
            </a:r>
            <a:endParaRPr sz="837">
              <a:solidFill>
                <a:schemeClr val="dk1"/>
              </a:solidFill>
              <a:latin typeface="Calibri"/>
              <a:ea typeface="Calibri"/>
              <a:cs typeface="Calibri"/>
              <a:sym typeface="Calibri"/>
            </a:endParaRPr>
          </a:p>
        </p:txBody>
      </p:sp>
      <p:sp>
        <p:nvSpPr>
          <p:cNvPr id="238" name="Google Shape;238;p10"/>
          <p:cNvSpPr/>
          <p:nvPr/>
        </p:nvSpPr>
        <p:spPr>
          <a:xfrm>
            <a:off x="2197100" y="4869442"/>
            <a:ext cx="1901382" cy="12881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 en TEST (mejor rendimiento global) </a:t>
            </a:r>
            <a:endParaRPr sz="837">
              <a:solidFill>
                <a:schemeClr val="dk1"/>
              </a:solidFill>
              <a:latin typeface="Calibri"/>
              <a:ea typeface="Calibri"/>
              <a:cs typeface="Calibri"/>
              <a:sym typeface="Calibri"/>
            </a:endParaRPr>
          </a:p>
        </p:txBody>
      </p:sp>
      <p:pic>
        <p:nvPicPr>
          <p:cNvPr id="239" name="Google Shape;239;p10"/>
          <p:cNvPicPr preferRelativeResize="0"/>
          <p:nvPr/>
        </p:nvPicPr>
        <p:blipFill rotWithShape="1">
          <a:blip r:embed="rId3">
            <a:alphaModFix/>
          </a:blip>
          <a:srcRect b="0" l="0" r="0" t="0"/>
          <a:stretch/>
        </p:blipFill>
        <p:spPr>
          <a:xfrm>
            <a:off x="5863054" y="632278"/>
            <a:ext cx="1685472" cy="1685472"/>
          </a:xfrm>
          <a:prstGeom prst="rect">
            <a:avLst/>
          </a:prstGeom>
          <a:noFill/>
          <a:ln>
            <a:noFill/>
          </a:ln>
        </p:spPr>
      </p:pic>
      <p:pic>
        <p:nvPicPr>
          <p:cNvPr id="240" name="Google Shape;240;p10"/>
          <p:cNvPicPr preferRelativeResize="0"/>
          <p:nvPr/>
        </p:nvPicPr>
        <p:blipFill rotWithShape="1">
          <a:blip r:embed="rId4">
            <a:alphaModFix/>
          </a:blip>
          <a:srcRect b="0" l="0" r="0" t="0"/>
          <a:stretch/>
        </p:blipFill>
        <p:spPr>
          <a:xfrm>
            <a:off x="4486275" y="2696965"/>
            <a:ext cx="4229100" cy="2143125"/>
          </a:xfrm>
          <a:prstGeom prst="rect">
            <a:avLst/>
          </a:prstGeom>
          <a:noFill/>
          <a:ln>
            <a:noFill/>
          </a:ln>
        </p:spPr>
      </p:pic>
      <p:pic>
        <p:nvPicPr>
          <p:cNvPr id="241" name="Google Shape;241;p10"/>
          <p:cNvPicPr preferRelativeResize="0"/>
          <p:nvPr/>
        </p:nvPicPr>
        <p:blipFill rotWithShape="1">
          <a:blip r:embed="rId5">
            <a:alphaModFix/>
          </a:blip>
          <a:srcRect b="28656" l="15402" r="11720" t="23611"/>
          <a:stretch/>
        </p:blipFill>
        <p:spPr>
          <a:xfrm>
            <a:off x="7949298" y="0"/>
            <a:ext cx="1194702" cy="4474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1"/>
          <p:cNvSpPr/>
          <p:nvPr/>
        </p:nvSpPr>
        <p:spPr>
          <a:xfrm>
            <a:off x="342900" y="342900"/>
            <a:ext cx="8458200" cy="3857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C3E50"/>
              </a:buClr>
              <a:buSzPts val="2025"/>
              <a:buFont typeface="Roboto"/>
              <a:buNone/>
            </a:pPr>
            <a:r>
              <a:rPr b="1" lang="en-US" sz="2025">
                <a:solidFill>
                  <a:srgbClr val="2C3E50"/>
                </a:solidFill>
                <a:latin typeface="Roboto"/>
                <a:ea typeface="Roboto"/>
                <a:cs typeface="Roboto"/>
                <a:sym typeface="Roboto"/>
              </a:rPr>
              <a:t>CONCLUSIONES Y MODELO FINAL</a:t>
            </a:r>
            <a:endParaRPr sz="2025">
              <a:solidFill>
                <a:schemeClr val="dk1"/>
              </a:solidFill>
              <a:latin typeface="Calibri"/>
              <a:ea typeface="Calibri"/>
              <a:cs typeface="Calibri"/>
              <a:sym typeface="Calibri"/>
            </a:endParaRPr>
          </a:p>
        </p:txBody>
      </p:sp>
      <p:sp>
        <p:nvSpPr>
          <p:cNvPr id="248" name="Google Shape;248;p11"/>
          <p:cNvSpPr/>
          <p:nvPr/>
        </p:nvSpPr>
        <p:spPr>
          <a:xfrm>
            <a:off x="342900" y="900113"/>
            <a:ext cx="4000500" cy="25717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98DB"/>
              </a:buClr>
              <a:buSzPts val="1350"/>
              <a:buFont typeface="Roboto"/>
              <a:buNone/>
            </a:pPr>
            <a:r>
              <a:rPr b="1" lang="en-US" sz="1350">
                <a:solidFill>
                  <a:srgbClr val="3498DB"/>
                </a:solidFill>
                <a:latin typeface="Roboto"/>
                <a:ea typeface="Roboto"/>
                <a:cs typeface="Roboto"/>
                <a:sym typeface="Roboto"/>
              </a:rPr>
              <a:t>Funcionamiento del Modelo Elegido</a:t>
            </a:r>
            <a:endParaRPr sz="1350">
              <a:solidFill>
                <a:schemeClr val="dk1"/>
              </a:solidFill>
              <a:latin typeface="Calibri"/>
              <a:ea typeface="Calibri"/>
              <a:cs typeface="Calibri"/>
              <a:sym typeface="Calibri"/>
            </a:endParaRPr>
          </a:p>
        </p:txBody>
      </p:sp>
      <p:sp>
        <p:nvSpPr>
          <p:cNvPr id="249" name="Google Shape;249;p11"/>
          <p:cNvSpPr/>
          <p:nvPr/>
        </p:nvSpPr>
        <p:spPr>
          <a:xfrm>
            <a:off x="342900" y="1271588"/>
            <a:ext cx="4000500" cy="514350"/>
          </a:xfrm>
          <a:prstGeom prst="rect">
            <a:avLst/>
          </a:prstGeom>
          <a:solidFill>
            <a:srgbClr val="3498DB">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a:off x="428625" y="1421606"/>
            <a:ext cx="214313" cy="214313"/>
          </a:xfrm>
          <a:prstGeom prst="ellipse">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a:off x="428625" y="1421606"/>
            <a:ext cx="214313"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837"/>
              <a:buFont typeface="Noto Sans"/>
              <a:buNone/>
            </a:pPr>
            <a:r>
              <a:rPr b="1" lang="en-US" sz="837">
                <a:solidFill>
                  <a:srgbClr val="FFFFFF"/>
                </a:solidFill>
                <a:latin typeface="Noto Sans"/>
                <a:ea typeface="Noto Sans"/>
                <a:cs typeface="Noto Sans"/>
                <a:sym typeface="Noto Sans"/>
              </a:rPr>
              <a:t>1</a:t>
            </a:r>
            <a:endParaRPr sz="837">
              <a:solidFill>
                <a:schemeClr val="dk1"/>
              </a:solidFill>
              <a:latin typeface="Calibri"/>
              <a:ea typeface="Calibri"/>
              <a:cs typeface="Calibri"/>
              <a:sym typeface="Calibri"/>
            </a:endParaRPr>
          </a:p>
        </p:txBody>
      </p:sp>
      <p:sp>
        <p:nvSpPr>
          <p:cNvPr id="252" name="Google Shape;252;p11"/>
          <p:cNvSpPr/>
          <p:nvPr/>
        </p:nvSpPr>
        <p:spPr>
          <a:xfrm>
            <a:off x="728663" y="1357313"/>
            <a:ext cx="3529013"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Recibe la imagen en tamaño pequeño y en blanco y negro (para quedarse con las formas y gestos importantes).</a:t>
            </a:r>
            <a:endParaRPr sz="837">
              <a:solidFill>
                <a:schemeClr val="dk1"/>
              </a:solidFill>
              <a:latin typeface="Calibri"/>
              <a:ea typeface="Calibri"/>
              <a:cs typeface="Calibri"/>
              <a:sym typeface="Calibri"/>
            </a:endParaRPr>
          </a:p>
        </p:txBody>
      </p:sp>
      <p:sp>
        <p:nvSpPr>
          <p:cNvPr id="253" name="Google Shape;253;p11"/>
          <p:cNvSpPr/>
          <p:nvPr/>
        </p:nvSpPr>
        <p:spPr>
          <a:xfrm>
            <a:off x="342900" y="1871663"/>
            <a:ext cx="4000500" cy="514350"/>
          </a:xfrm>
          <a:prstGeom prst="rect">
            <a:avLst/>
          </a:prstGeom>
          <a:solidFill>
            <a:srgbClr val="3498DB">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a:off x="428625" y="2021681"/>
            <a:ext cx="214313" cy="214313"/>
          </a:xfrm>
          <a:prstGeom prst="ellipse">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a:off x="428625" y="2021681"/>
            <a:ext cx="214313"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837"/>
              <a:buFont typeface="Noto Sans"/>
              <a:buNone/>
            </a:pPr>
            <a:r>
              <a:rPr b="1" lang="en-US" sz="837">
                <a:solidFill>
                  <a:srgbClr val="FFFFFF"/>
                </a:solidFill>
                <a:latin typeface="Noto Sans"/>
                <a:ea typeface="Noto Sans"/>
                <a:cs typeface="Noto Sans"/>
                <a:sym typeface="Noto Sans"/>
              </a:rPr>
              <a:t>2</a:t>
            </a:r>
            <a:endParaRPr sz="837">
              <a:solidFill>
                <a:schemeClr val="dk1"/>
              </a:solidFill>
              <a:latin typeface="Calibri"/>
              <a:ea typeface="Calibri"/>
              <a:cs typeface="Calibri"/>
              <a:sym typeface="Calibri"/>
            </a:endParaRPr>
          </a:p>
        </p:txBody>
      </p:sp>
      <p:sp>
        <p:nvSpPr>
          <p:cNvPr id="256" name="Google Shape;256;p11"/>
          <p:cNvSpPr/>
          <p:nvPr/>
        </p:nvSpPr>
        <p:spPr>
          <a:xfrm>
            <a:off x="728663" y="1957388"/>
            <a:ext cx="3529013"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Una red (CNN) actúa como extractor de rasgos: cejas, ojos, comisuras, arrugas. De ahí saca un resumen numérico.</a:t>
            </a:r>
            <a:endParaRPr sz="837">
              <a:solidFill>
                <a:schemeClr val="dk1"/>
              </a:solidFill>
              <a:latin typeface="Calibri"/>
              <a:ea typeface="Calibri"/>
              <a:cs typeface="Calibri"/>
              <a:sym typeface="Calibri"/>
            </a:endParaRPr>
          </a:p>
        </p:txBody>
      </p:sp>
      <p:sp>
        <p:nvSpPr>
          <p:cNvPr id="257" name="Google Shape;257;p11"/>
          <p:cNvSpPr/>
          <p:nvPr/>
        </p:nvSpPr>
        <p:spPr>
          <a:xfrm>
            <a:off x="342900" y="2471738"/>
            <a:ext cx="4000500" cy="514350"/>
          </a:xfrm>
          <a:prstGeom prst="rect">
            <a:avLst/>
          </a:prstGeom>
          <a:solidFill>
            <a:srgbClr val="3498DB">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a:off x="428625" y="2621756"/>
            <a:ext cx="214313" cy="214313"/>
          </a:xfrm>
          <a:prstGeom prst="ellipse">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a:off x="428625" y="2621756"/>
            <a:ext cx="214313"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837"/>
              <a:buFont typeface="Noto Sans"/>
              <a:buNone/>
            </a:pPr>
            <a:r>
              <a:rPr b="1" lang="en-US" sz="837">
                <a:solidFill>
                  <a:srgbClr val="FFFFFF"/>
                </a:solidFill>
                <a:latin typeface="Noto Sans"/>
                <a:ea typeface="Noto Sans"/>
                <a:cs typeface="Noto Sans"/>
                <a:sym typeface="Noto Sans"/>
              </a:rPr>
              <a:t>3</a:t>
            </a:r>
            <a:endParaRPr sz="837">
              <a:solidFill>
                <a:schemeClr val="dk1"/>
              </a:solidFill>
              <a:latin typeface="Calibri"/>
              <a:ea typeface="Calibri"/>
              <a:cs typeface="Calibri"/>
              <a:sym typeface="Calibri"/>
            </a:endParaRPr>
          </a:p>
        </p:txBody>
      </p:sp>
      <p:sp>
        <p:nvSpPr>
          <p:cNvPr id="260" name="Google Shape;260;p11"/>
          <p:cNvSpPr/>
          <p:nvPr/>
        </p:nvSpPr>
        <p:spPr>
          <a:xfrm>
            <a:off x="728663" y="2557463"/>
            <a:ext cx="3529013"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Se combinan dos opiniones independientes: generalista (probabilidad por emoción) y especialista (para casos confusos).</a:t>
            </a:r>
            <a:endParaRPr sz="837">
              <a:solidFill>
                <a:schemeClr val="dk1"/>
              </a:solidFill>
              <a:latin typeface="Calibri"/>
              <a:ea typeface="Calibri"/>
              <a:cs typeface="Calibri"/>
              <a:sym typeface="Calibri"/>
            </a:endParaRPr>
          </a:p>
        </p:txBody>
      </p:sp>
      <p:sp>
        <p:nvSpPr>
          <p:cNvPr id="261" name="Google Shape;261;p11"/>
          <p:cNvSpPr/>
          <p:nvPr/>
        </p:nvSpPr>
        <p:spPr>
          <a:xfrm>
            <a:off x="342900" y="3071813"/>
            <a:ext cx="4000500" cy="514350"/>
          </a:xfrm>
          <a:prstGeom prst="rect">
            <a:avLst/>
          </a:prstGeom>
          <a:solidFill>
            <a:srgbClr val="3498DB">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a:off x="428625" y="3221831"/>
            <a:ext cx="214313" cy="214313"/>
          </a:xfrm>
          <a:prstGeom prst="ellipse">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a:off x="428625" y="3221831"/>
            <a:ext cx="214313"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837"/>
              <a:buFont typeface="Noto Sans"/>
              <a:buNone/>
            </a:pPr>
            <a:r>
              <a:rPr b="1" lang="en-US" sz="837">
                <a:solidFill>
                  <a:srgbClr val="FFFFFF"/>
                </a:solidFill>
                <a:latin typeface="Noto Sans"/>
                <a:ea typeface="Noto Sans"/>
                <a:cs typeface="Noto Sans"/>
                <a:sym typeface="Noto Sans"/>
              </a:rPr>
              <a:t>4</a:t>
            </a:r>
            <a:endParaRPr sz="837">
              <a:solidFill>
                <a:schemeClr val="dk1"/>
              </a:solidFill>
              <a:latin typeface="Calibri"/>
              <a:ea typeface="Calibri"/>
              <a:cs typeface="Calibri"/>
              <a:sym typeface="Calibri"/>
            </a:endParaRPr>
          </a:p>
        </p:txBody>
      </p:sp>
      <p:sp>
        <p:nvSpPr>
          <p:cNvPr id="264" name="Google Shape;264;p11"/>
          <p:cNvSpPr/>
          <p:nvPr/>
        </p:nvSpPr>
        <p:spPr>
          <a:xfrm>
            <a:off x="728663" y="3157538"/>
            <a:ext cx="3529013"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Fusión con peso fijo: 25% especialista / 75% generalista, dando más voz al generalista pero escuchando al especialista.</a:t>
            </a:r>
            <a:endParaRPr sz="837">
              <a:solidFill>
                <a:schemeClr val="dk1"/>
              </a:solidFill>
              <a:latin typeface="Calibri"/>
              <a:ea typeface="Calibri"/>
              <a:cs typeface="Calibri"/>
              <a:sym typeface="Calibri"/>
            </a:endParaRPr>
          </a:p>
        </p:txBody>
      </p:sp>
      <p:sp>
        <p:nvSpPr>
          <p:cNvPr id="265" name="Google Shape;265;p11"/>
          <p:cNvSpPr/>
          <p:nvPr/>
        </p:nvSpPr>
        <p:spPr>
          <a:xfrm>
            <a:off x="342900" y="3671888"/>
            <a:ext cx="4000500" cy="514350"/>
          </a:xfrm>
          <a:prstGeom prst="rect">
            <a:avLst/>
          </a:prstGeom>
          <a:solidFill>
            <a:srgbClr val="3498DB">
              <a:alpha val="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a:off x="428625" y="3821906"/>
            <a:ext cx="214313" cy="214313"/>
          </a:xfrm>
          <a:prstGeom prst="ellipse">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a:off x="428625" y="3821906"/>
            <a:ext cx="214313" cy="21431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FFFF"/>
              </a:buClr>
              <a:buSzPts val="837"/>
              <a:buFont typeface="Noto Sans"/>
              <a:buNone/>
            </a:pPr>
            <a:r>
              <a:rPr b="1" lang="en-US" sz="837">
                <a:solidFill>
                  <a:srgbClr val="FFFFFF"/>
                </a:solidFill>
                <a:latin typeface="Noto Sans"/>
                <a:ea typeface="Noto Sans"/>
                <a:cs typeface="Noto Sans"/>
                <a:sym typeface="Noto Sans"/>
              </a:rPr>
              <a:t>5</a:t>
            </a:r>
            <a:endParaRPr sz="837">
              <a:solidFill>
                <a:schemeClr val="dk1"/>
              </a:solidFill>
              <a:latin typeface="Calibri"/>
              <a:ea typeface="Calibri"/>
              <a:cs typeface="Calibri"/>
              <a:sym typeface="Calibri"/>
            </a:endParaRPr>
          </a:p>
        </p:txBody>
      </p:sp>
      <p:sp>
        <p:nvSpPr>
          <p:cNvPr id="268" name="Google Shape;268;p11"/>
          <p:cNvSpPr/>
          <p:nvPr/>
        </p:nvSpPr>
        <p:spPr>
          <a:xfrm>
            <a:off x="728663" y="3757613"/>
            <a:ext cx="3529013"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Se elige la emoción con mayor probabilidad y se muestra también un nivel de confianza.</a:t>
            </a:r>
            <a:endParaRPr sz="837">
              <a:solidFill>
                <a:schemeClr val="dk1"/>
              </a:solidFill>
              <a:latin typeface="Calibri"/>
              <a:ea typeface="Calibri"/>
              <a:cs typeface="Calibri"/>
              <a:sym typeface="Calibri"/>
            </a:endParaRPr>
          </a:p>
        </p:txBody>
      </p:sp>
      <p:sp>
        <p:nvSpPr>
          <p:cNvPr id="269" name="Google Shape;269;p11"/>
          <p:cNvSpPr/>
          <p:nvPr/>
        </p:nvSpPr>
        <p:spPr>
          <a:xfrm>
            <a:off x="4742180" y="3130452"/>
            <a:ext cx="1341714" cy="14497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942"/>
              <a:buFont typeface="Noto Sans"/>
              <a:buNone/>
            </a:pPr>
            <a:r>
              <a:rPr b="1" lang="en-US" sz="942">
                <a:solidFill>
                  <a:srgbClr val="34495E"/>
                </a:solidFill>
                <a:latin typeface="Noto Sans"/>
                <a:ea typeface="Noto Sans"/>
                <a:cs typeface="Noto Sans"/>
                <a:sym typeface="Noto Sans"/>
              </a:rPr>
              <a:t>Limitaciones y riesgos</a:t>
            </a:r>
            <a:endParaRPr sz="942">
              <a:solidFill>
                <a:schemeClr val="dk1"/>
              </a:solidFill>
              <a:latin typeface="Calibri"/>
              <a:ea typeface="Calibri"/>
              <a:cs typeface="Calibri"/>
              <a:sym typeface="Calibri"/>
            </a:endParaRPr>
          </a:p>
        </p:txBody>
      </p:sp>
      <p:sp>
        <p:nvSpPr>
          <p:cNvPr id="270" name="Google Shape;270;p11"/>
          <p:cNvSpPr/>
          <p:nvPr/>
        </p:nvSpPr>
        <p:spPr>
          <a:xfrm>
            <a:off x="4849336" y="3388678"/>
            <a:ext cx="389334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Desbalanceo de clases (disgust muy escasa) que sesga el aprendizaje.</a:t>
            </a:r>
            <a:endParaRPr sz="837">
              <a:solidFill>
                <a:schemeClr val="dk1"/>
              </a:solidFill>
              <a:latin typeface="Calibri"/>
              <a:ea typeface="Calibri"/>
              <a:cs typeface="Calibri"/>
              <a:sym typeface="Calibri"/>
            </a:endParaRPr>
          </a:p>
        </p:txBody>
      </p:sp>
      <p:sp>
        <p:nvSpPr>
          <p:cNvPr id="271" name="Google Shape;271;p11"/>
          <p:cNvSpPr/>
          <p:nvPr/>
        </p:nvSpPr>
        <p:spPr>
          <a:xfrm>
            <a:off x="4849336" y="3631565"/>
            <a:ext cx="389334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Solapamiento semántico entre expresiones sutiles (fear vs sad/angry).</a:t>
            </a:r>
            <a:endParaRPr sz="837">
              <a:solidFill>
                <a:schemeClr val="dk1"/>
              </a:solidFill>
              <a:latin typeface="Calibri"/>
              <a:ea typeface="Calibri"/>
              <a:cs typeface="Calibri"/>
              <a:sym typeface="Calibri"/>
            </a:endParaRPr>
          </a:p>
        </p:txBody>
      </p:sp>
      <p:sp>
        <p:nvSpPr>
          <p:cNvPr id="272" name="Google Shape;272;p11"/>
          <p:cNvSpPr/>
          <p:nvPr/>
        </p:nvSpPr>
        <p:spPr>
          <a:xfrm>
            <a:off x="4849336" y="3874453"/>
            <a:ext cx="389334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Transfer learning genérico no adapta bien a imágenes 48×48.</a:t>
            </a:r>
            <a:endParaRPr sz="837">
              <a:solidFill>
                <a:schemeClr val="dk1"/>
              </a:solidFill>
              <a:latin typeface="Calibri"/>
              <a:ea typeface="Calibri"/>
              <a:cs typeface="Calibri"/>
              <a:sym typeface="Calibri"/>
            </a:endParaRPr>
          </a:p>
        </p:txBody>
      </p:sp>
      <p:pic>
        <p:nvPicPr>
          <p:cNvPr descr="preencoded.png" id="273" name="Google Shape;273;p11"/>
          <p:cNvPicPr preferRelativeResize="0"/>
          <p:nvPr/>
        </p:nvPicPr>
        <p:blipFill rotWithShape="1">
          <a:blip r:embed="rId3">
            <a:alphaModFix/>
          </a:blip>
          <a:srcRect b="0" l="0" r="0" t="0"/>
          <a:stretch/>
        </p:blipFill>
        <p:spPr>
          <a:xfrm>
            <a:off x="4486275" y="950118"/>
            <a:ext cx="4229100" cy="2143125"/>
          </a:xfrm>
          <a:prstGeom prst="rect">
            <a:avLst/>
          </a:prstGeom>
          <a:noFill/>
          <a:ln>
            <a:noFill/>
          </a:ln>
        </p:spPr>
      </p:pic>
      <p:pic>
        <p:nvPicPr>
          <p:cNvPr id="274" name="Google Shape;274;p11"/>
          <p:cNvPicPr preferRelativeResize="0"/>
          <p:nvPr/>
        </p:nvPicPr>
        <p:blipFill rotWithShape="1">
          <a:blip r:embed="rId4">
            <a:alphaModFix/>
          </a:blip>
          <a:srcRect b="28656" l="15402" r="11720" t="23611"/>
          <a:stretch/>
        </p:blipFill>
        <p:spPr>
          <a:xfrm>
            <a:off x="7949298" y="4696005"/>
            <a:ext cx="1194702" cy="4474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2"/>
          <p:cNvSpPr/>
          <p:nvPr/>
        </p:nvSpPr>
        <p:spPr>
          <a:xfrm>
            <a:off x="924229" y="187087"/>
            <a:ext cx="7324121" cy="31162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C3E50"/>
              </a:buClr>
              <a:buSzPts val="2025"/>
              <a:buFont typeface="Roboto"/>
              <a:buNone/>
            </a:pPr>
            <a:r>
              <a:rPr b="1" lang="en-US" sz="2025">
                <a:solidFill>
                  <a:srgbClr val="2C3E50"/>
                </a:solidFill>
                <a:latin typeface="Roboto"/>
                <a:ea typeface="Roboto"/>
                <a:cs typeface="Roboto"/>
                <a:sym typeface="Roboto"/>
              </a:rPr>
              <a:t>EL MUNDO REAL: VIABILIDAD DE LAS MÉTRICAS DEL MODELO</a:t>
            </a:r>
            <a:endParaRPr sz="2025">
              <a:solidFill>
                <a:schemeClr val="dk1"/>
              </a:solidFill>
              <a:latin typeface="Calibri"/>
              <a:ea typeface="Calibri"/>
              <a:cs typeface="Calibri"/>
              <a:sym typeface="Calibri"/>
            </a:endParaRPr>
          </a:p>
        </p:txBody>
      </p:sp>
      <p:sp>
        <p:nvSpPr>
          <p:cNvPr id="281" name="Google Shape;281;p12"/>
          <p:cNvSpPr/>
          <p:nvPr/>
        </p:nvSpPr>
        <p:spPr>
          <a:xfrm>
            <a:off x="342900" y="728663"/>
            <a:ext cx="4000500" cy="1050131"/>
          </a:xfrm>
          <a:prstGeom prst="rect">
            <a:avLst/>
          </a:prstGeom>
          <a:solidFill>
            <a:srgbClr val="2ECC7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2"/>
          <p:cNvSpPr/>
          <p:nvPr/>
        </p:nvSpPr>
        <p:spPr>
          <a:xfrm>
            <a:off x="342900" y="728663"/>
            <a:ext cx="28575" cy="1050131"/>
          </a:xfrm>
          <a:prstGeom prst="rect">
            <a:avLst/>
          </a:prstGeom>
          <a:solidFill>
            <a:srgbClr val="2E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2"/>
          <p:cNvSpPr/>
          <p:nvPr/>
        </p:nvSpPr>
        <p:spPr>
          <a:xfrm>
            <a:off x="428625" y="814388"/>
            <a:ext cx="3829050"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942"/>
              <a:buFont typeface="Noto Sans"/>
              <a:buNone/>
            </a:pPr>
            <a:r>
              <a:rPr b="1" lang="en-US" sz="942">
                <a:solidFill>
                  <a:srgbClr val="2C3E50"/>
                </a:solidFill>
                <a:latin typeface="Noto Sans"/>
                <a:ea typeface="Noto Sans"/>
                <a:cs typeface="Noto Sans"/>
                <a:sym typeface="Noto Sans"/>
              </a:rPr>
              <a:t>Superación del Nivel de Azar</a:t>
            </a:r>
            <a:endParaRPr sz="942">
              <a:solidFill>
                <a:schemeClr val="dk1"/>
              </a:solidFill>
              <a:latin typeface="Calibri"/>
              <a:ea typeface="Calibri"/>
              <a:cs typeface="Calibri"/>
              <a:sym typeface="Calibri"/>
            </a:endParaRPr>
          </a:p>
        </p:txBody>
      </p:sp>
      <p:sp>
        <p:nvSpPr>
          <p:cNvPr id="284" name="Google Shape;284;p12"/>
          <p:cNvSpPr/>
          <p:nvPr/>
        </p:nvSpPr>
        <p:spPr>
          <a:xfrm>
            <a:off x="428625" y="1007269"/>
            <a:ext cx="3829050" cy="68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El modelo del Proyecto Júpiter (64.54% Accuracy) supera significativamente el nivel de azar para 7 emociones (14.29% Accuracy), siendo aproximadamente 4.5 veces más preciso que una predicción aleatoria.</a:t>
            </a:r>
            <a:endParaRPr sz="837">
              <a:solidFill>
                <a:schemeClr val="dk1"/>
              </a:solidFill>
              <a:latin typeface="Calibri"/>
              <a:ea typeface="Calibri"/>
              <a:cs typeface="Calibri"/>
              <a:sym typeface="Calibri"/>
            </a:endParaRPr>
          </a:p>
        </p:txBody>
      </p:sp>
      <p:sp>
        <p:nvSpPr>
          <p:cNvPr id="285" name="Google Shape;285;p12"/>
          <p:cNvSpPr/>
          <p:nvPr/>
        </p:nvSpPr>
        <p:spPr>
          <a:xfrm>
            <a:off x="342900" y="1864519"/>
            <a:ext cx="4000500" cy="1050131"/>
          </a:xfrm>
          <a:prstGeom prst="rect">
            <a:avLst/>
          </a:prstGeom>
          <a:solidFill>
            <a:srgbClr val="2ECC7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2"/>
          <p:cNvSpPr/>
          <p:nvPr/>
        </p:nvSpPr>
        <p:spPr>
          <a:xfrm>
            <a:off x="342900" y="1864519"/>
            <a:ext cx="28575" cy="1050131"/>
          </a:xfrm>
          <a:prstGeom prst="rect">
            <a:avLst/>
          </a:prstGeom>
          <a:solidFill>
            <a:srgbClr val="2E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2"/>
          <p:cNvSpPr/>
          <p:nvPr/>
        </p:nvSpPr>
        <p:spPr>
          <a:xfrm>
            <a:off x="428625" y="1950244"/>
            <a:ext cx="3829050"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942"/>
              <a:buFont typeface="Noto Sans"/>
              <a:buNone/>
            </a:pPr>
            <a:r>
              <a:rPr b="1" lang="en-US" sz="942">
                <a:solidFill>
                  <a:srgbClr val="2C3E50"/>
                </a:solidFill>
                <a:latin typeface="Noto Sans"/>
                <a:ea typeface="Noto Sans"/>
                <a:cs typeface="Noto Sans"/>
                <a:sym typeface="Noto Sans"/>
              </a:rPr>
              <a:t>Rendimiento Comparativo con Humanos (FER2013)</a:t>
            </a:r>
            <a:endParaRPr sz="942">
              <a:solidFill>
                <a:schemeClr val="dk1"/>
              </a:solidFill>
              <a:latin typeface="Calibri"/>
              <a:ea typeface="Calibri"/>
              <a:cs typeface="Calibri"/>
              <a:sym typeface="Calibri"/>
            </a:endParaRPr>
          </a:p>
        </p:txBody>
      </p:sp>
      <p:sp>
        <p:nvSpPr>
          <p:cNvPr id="288" name="Google Shape;288;p12"/>
          <p:cNvSpPr/>
          <p:nvPr/>
        </p:nvSpPr>
        <p:spPr>
          <a:xfrm>
            <a:off x="428625" y="2143125"/>
            <a:ext cx="3829050" cy="68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En el dataset FER2013 (de Kaggle), el rendimiento humano estimado es de ~65.5% Accuracy. El modelo del Proyecto Júpiter (64.54% Accuracy) se encuentra muy cerca de este baseline, demostrando una capacidad competitiva.</a:t>
            </a:r>
            <a:endParaRPr sz="837">
              <a:solidFill>
                <a:schemeClr val="dk1"/>
              </a:solidFill>
              <a:latin typeface="Calibri"/>
              <a:ea typeface="Calibri"/>
              <a:cs typeface="Calibri"/>
              <a:sym typeface="Calibri"/>
            </a:endParaRPr>
          </a:p>
        </p:txBody>
      </p:sp>
      <p:sp>
        <p:nvSpPr>
          <p:cNvPr id="289" name="Google Shape;289;p12"/>
          <p:cNvSpPr/>
          <p:nvPr/>
        </p:nvSpPr>
        <p:spPr>
          <a:xfrm>
            <a:off x="342900" y="3000375"/>
            <a:ext cx="4000500" cy="1050131"/>
          </a:xfrm>
          <a:prstGeom prst="rect">
            <a:avLst/>
          </a:prstGeom>
          <a:solidFill>
            <a:srgbClr val="2ECC7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2"/>
          <p:cNvSpPr/>
          <p:nvPr/>
        </p:nvSpPr>
        <p:spPr>
          <a:xfrm>
            <a:off x="342900" y="3000375"/>
            <a:ext cx="28575" cy="1050131"/>
          </a:xfrm>
          <a:prstGeom prst="rect">
            <a:avLst/>
          </a:prstGeom>
          <a:solidFill>
            <a:srgbClr val="2E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2"/>
          <p:cNvSpPr/>
          <p:nvPr/>
        </p:nvSpPr>
        <p:spPr>
          <a:xfrm>
            <a:off x="428625" y="3086100"/>
            <a:ext cx="3829050"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942"/>
              <a:buFont typeface="Noto Sans"/>
              <a:buNone/>
            </a:pPr>
            <a:r>
              <a:rPr b="1" lang="en-US" sz="942">
                <a:solidFill>
                  <a:srgbClr val="2C3E50"/>
                </a:solidFill>
                <a:latin typeface="Noto Sans"/>
                <a:ea typeface="Noto Sans"/>
                <a:cs typeface="Noto Sans"/>
                <a:sym typeface="Noto Sans"/>
              </a:rPr>
              <a:t>Contexto de Complejidad</a:t>
            </a:r>
            <a:endParaRPr sz="942">
              <a:solidFill>
                <a:schemeClr val="dk1"/>
              </a:solidFill>
              <a:latin typeface="Calibri"/>
              <a:ea typeface="Calibri"/>
              <a:cs typeface="Calibri"/>
              <a:sym typeface="Calibri"/>
            </a:endParaRPr>
          </a:p>
        </p:txBody>
      </p:sp>
      <p:sp>
        <p:nvSpPr>
          <p:cNvPr id="292" name="Google Shape;292;p12"/>
          <p:cNvSpPr/>
          <p:nvPr/>
        </p:nvSpPr>
        <p:spPr>
          <a:xfrm>
            <a:off x="428625" y="3278981"/>
            <a:ext cx="3829050" cy="6858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Estudios muestran que el rendimiento humano en tareas de reconocimiento de emociones puede variar (41%-72% Accuracy) y ser inferior en contextos más complejos o con mayor número de emociones.</a:t>
            </a:r>
            <a:endParaRPr sz="837">
              <a:solidFill>
                <a:schemeClr val="dk1"/>
              </a:solidFill>
              <a:latin typeface="Calibri"/>
              <a:ea typeface="Calibri"/>
              <a:cs typeface="Calibri"/>
              <a:sym typeface="Calibri"/>
            </a:endParaRPr>
          </a:p>
        </p:txBody>
      </p:sp>
      <p:sp>
        <p:nvSpPr>
          <p:cNvPr id="293" name="Google Shape;293;p12"/>
          <p:cNvSpPr/>
          <p:nvPr/>
        </p:nvSpPr>
        <p:spPr>
          <a:xfrm>
            <a:off x="342900" y="4136231"/>
            <a:ext cx="4000500" cy="878681"/>
          </a:xfrm>
          <a:prstGeom prst="rect">
            <a:avLst/>
          </a:prstGeom>
          <a:solidFill>
            <a:srgbClr val="2ECC7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2"/>
          <p:cNvSpPr/>
          <p:nvPr/>
        </p:nvSpPr>
        <p:spPr>
          <a:xfrm>
            <a:off x="342900" y="4136231"/>
            <a:ext cx="28575" cy="878681"/>
          </a:xfrm>
          <a:prstGeom prst="rect">
            <a:avLst/>
          </a:prstGeom>
          <a:solidFill>
            <a:srgbClr val="2E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2"/>
          <p:cNvSpPr/>
          <p:nvPr/>
        </p:nvSpPr>
        <p:spPr>
          <a:xfrm>
            <a:off x="428625" y="4221956"/>
            <a:ext cx="3829050"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942"/>
              <a:buFont typeface="Noto Sans"/>
              <a:buNone/>
            </a:pPr>
            <a:r>
              <a:rPr b="1" lang="en-US" sz="942">
                <a:solidFill>
                  <a:srgbClr val="2C3E50"/>
                </a:solidFill>
                <a:latin typeface="Noto Sans"/>
                <a:ea typeface="Noto Sans"/>
                <a:cs typeface="Noto Sans"/>
                <a:sym typeface="Noto Sans"/>
              </a:rPr>
              <a:t>Viabilidad y Potencial</a:t>
            </a:r>
            <a:endParaRPr sz="942">
              <a:solidFill>
                <a:schemeClr val="dk1"/>
              </a:solidFill>
              <a:latin typeface="Calibri"/>
              <a:ea typeface="Calibri"/>
              <a:cs typeface="Calibri"/>
              <a:sym typeface="Calibri"/>
            </a:endParaRPr>
          </a:p>
        </p:txBody>
      </p:sp>
      <p:sp>
        <p:nvSpPr>
          <p:cNvPr id="296" name="Google Shape;296;p12"/>
          <p:cNvSpPr/>
          <p:nvPr/>
        </p:nvSpPr>
        <p:spPr>
          <a:xfrm>
            <a:off x="428625" y="4414838"/>
            <a:ext cx="3829050" cy="5143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Las métricas obtenidas demuestran que el modelo es viable y robusto para la clasificación de emociones, ofreciendo una base sólida para la toma de decisiones estratégicas en PontIA World.</a:t>
            </a:r>
            <a:endParaRPr sz="837">
              <a:solidFill>
                <a:schemeClr val="dk1"/>
              </a:solidFill>
              <a:latin typeface="Calibri"/>
              <a:ea typeface="Calibri"/>
              <a:cs typeface="Calibri"/>
              <a:sym typeface="Calibri"/>
            </a:endParaRPr>
          </a:p>
        </p:txBody>
      </p:sp>
      <p:pic>
        <p:nvPicPr>
          <p:cNvPr descr="preencoded.png" id="297" name="Google Shape;297;p12"/>
          <p:cNvPicPr preferRelativeResize="0"/>
          <p:nvPr/>
        </p:nvPicPr>
        <p:blipFill rotWithShape="1">
          <a:blip r:embed="rId3">
            <a:alphaModFix/>
          </a:blip>
          <a:srcRect b="0" l="0" r="0" t="0"/>
          <a:stretch/>
        </p:blipFill>
        <p:spPr>
          <a:xfrm>
            <a:off x="4743450" y="1128315"/>
            <a:ext cx="4229100" cy="2857500"/>
          </a:xfrm>
          <a:prstGeom prst="rect">
            <a:avLst/>
          </a:prstGeom>
          <a:noFill/>
          <a:ln>
            <a:noFill/>
          </a:ln>
        </p:spPr>
      </p:pic>
      <p:pic>
        <p:nvPicPr>
          <p:cNvPr id="298" name="Google Shape;298;p12"/>
          <p:cNvPicPr preferRelativeResize="0"/>
          <p:nvPr/>
        </p:nvPicPr>
        <p:blipFill rotWithShape="1">
          <a:blip r:embed="rId4">
            <a:alphaModFix/>
          </a:blip>
          <a:srcRect b="28656" l="15402" r="11720" t="23611"/>
          <a:stretch/>
        </p:blipFill>
        <p:spPr>
          <a:xfrm>
            <a:off x="7836300" y="4672013"/>
            <a:ext cx="1194702" cy="4474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descr="preencoded.png" id="304" name="Google Shape;304;p13"/>
          <p:cNvSpPr/>
          <p:nvPr/>
        </p:nvSpPr>
        <p:spPr>
          <a:xfrm>
            <a:off x="0" y="0"/>
            <a:ext cx="9144000" cy="5143500"/>
          </a:xfrm>
          <a:prstGeom prst="rect">
            <a:avLst/>
          </a:prstGeom>
          <a:noFill/>
          <a:ln>
            <a:noFill/>
          </a:ln>
        </p:spPr>
      </p:sp>
      <p:sp>
        <p:nvSpPr>
          <p:cNvPr id="305" name="Google Shape;305;p13"/>
          <p:cNvSpPr/>
          <p:nvPr/>
        </p:nvSpPr>
        <p:spPr>
          <a:xfrm>
            <a:off x="285750" y="3214688"/>
            <a:ext cx="4114800" cy="1528763"/>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a:off x="285750" y="3214688"/>
            <a:ext cx="28575" cy="1528763"/>
          </a:xfrm>
          <a:prstGeom prst="rect">
            <a:avLst/>
          </a:prstGeom>
          <a:solidFill>
            <a:srgbClr val="0078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
          <p:cNvSpPr/>
          <p:nvPr/>
        </p:nvSpPr>
        <p:spPr>
          <a:xfrm>
            <a:off x="392906" y="3323630"/>
            <a:ext cx="723305" cy="19466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78D7"/>
              </a:buClr>
              <a:buSzPts val="1046"/>
              <a:buFont typeface="Noto Sans"/>
              <a:buNone/>
            </a:pPr>
            <a:r>
              <a:rPr b="1" lang="en-US" sz="1046">
                <a:solidFill>
                  <a:srgbClr val="0078D7"/>
                </a:solidFill>
                <a:latin typeface="Noto Sans"/>
                <a:ea typeface="Noto Sans"/>
                <a:cs typeface="Noto Sans"/>
                <a:sym typeface="Noto Sans"/>
              </a:rPr>
              <a:t>Problema:</a:t>
            </a:r>
            <a:endParaRPr sz="1046">
              <a:solidFill>
                <a:schemeClr val="dk1"/>
              </a:solidFill>
              <a:latin typeface="Calibri"/>
              <a:ea typeface="Calibri"/>
              <a:cs typeface="Calibri"/>
              <a:sym typeface="Calibri"/>
            </a:endParaRPr>
          </a:p>
        </p:txBody>
      </p:sp>
      <p:sp>
        <p:nvSpPr>
          <p:cNvPr id="308" name="Google Shape;308;p13"/>
          <p:cNvSpPr/>
          <p:nvPr/>
        </p:nvSpPr>
        <p:spPr>
          <a:xfrm>
            <a:off x="1116211" y="3323630"/>
            <a:ext cx="2987873" cy="19466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1046"/>
              <a:buFont typeface="Noto Sans"/>
              <a:buNone/>
            </a:pPr>
            <a:r>
              <a:rPr lang="en-US" sz="1046">
                <a:solidFill>
                  <a:srgbClr val="333333"/>
                </a:solidFill>
                <a:latin typeface="Noto Sans"/>
                <a:ea typeface="Noto Sans"/>
                <a:cs typeface="Noto Sans"/>
                <a:sym typeface="Noto Sans"/>
              </a:rPr>
              <a:t> Valoraciones bajas en atracciones (media de </a:t>
            </a:r>
            <a:endParaRPr sz="1046">
              <a:solidFill>
                <a:schemeClr val="dk1"/>
              </a:solidFill>
              <a:latin typeface="Calibri"/>
              <a:ea typeface="Calibri"/>
              <a:cs typeface="Calibri"/>
              <a:sym typeface="Calibri"/>
            </a:endParaRPr>
          </a:p>
        </p:txBody>
      </p:sp>
      <p:sp>
        <p:nvSpPr>
          <p:cNvPr id="309" name="Google Shape;309;p13"/>
          <p:cNvSpPr/>
          <p:nvPr/>
        </p:nvSpPr>
        <p:spPr>
          <a:xfrm>
            <a:off x="392906" y="3523655"/>
            <a:ext cx="342900" cy="19466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1046"/>
              <a:buFont typeface="Noto Sans"/>
              <a:buNone/>
            </a:pPr>
            <a:r>
              <a:rPr lang="en-US" sz="1046">
                <a:solidFill>
                  <a:srgbClr val="333333"/>
                </a:solidFill>
                <a:latin typeface="Noto Sans"/>
                <a:ea typeface="Noto Sans"/>
                <a:cs typeface="Noto Sans"/>
                <a:sym typeface="Noto Sans"/>
              </a:rPr>
              <a:t>5/10)</a:t>
            </a:r>
            <a:endParaRPr sz="1046">
              <a:solidFill>
                <a:schemeClr val="dk1"/>
              </a:solidFill>
              <a:latin typeface="Calibri"/>
              <a:ea typeface="Calibri"/>
              <a:cs typeface="Calibri"/>
              <a:sym typeface="Calibri"/>
            </a:endParaRPr>
          </a:p>
        </p:txBody>
      </p:sp>
      <p:sp>
        <p:nvSpPr>
          <p:cNvPr id="310" name="Google Shape;310;p13"/>
          <p:cNvSpPr/>
          <p:nvPr/>
        </p:nvSpPr>
        <p:spPr>
          <a:xfrm>
            <a:off x="392906" y="3780830"/>
            <a:ext cx="648295" cy="19466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78D7"/>
              </a:buClr>
              <a:buSzPts val="1046"/>
              <a:buFont typeface="Noto Sans"/>
              <a:buNone/>
            </a:pPr>
            <a:r>
              <a:rPr b="1" lang="en-US" sz="1046">
                <a:solidFill>
                  <a:srgbClr val="0078D7"/>
                </a:solidFill>
                <a:latin typeface="Noto Sans"/>
                <a:ea typeface="Noto Sans"/>
                <a:cs typeface="Noto Sans"/>
                <a:sym typeface="Noto Sans"/>
              </a:rPr>
              <a:t>Objetivo:</a:t>
            </a:r>
            <a:endParaRPr sz="1046">
              <a:solidFill>
                <a:schemeClr val="dk1"/>
              </a:solidFill>
              <a:latin typeface="Calibri"/>
              <a:ea typeface="Calibri"/>
              <a:cs typeface="Calibri"/>
              <a:sym typeface="Calibri"/>
            </a:endParaRPr>
          </a:p>
        </p:txBody>
      </p:sp>
      <p:sp>
        <p:nvSpPr>
          <p:cNvPr id="311" name="Google Shape;311;p13"/>
          <p:cNvSpPr/>
          <p:nvPr/>
        </p:nvSpPr>
        <p:spPr>
          <a:xfrm>
            <a:off x="1041202" y="3780830"/>
            <a:ext cx="2603897" cy="19466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1046"/>
              <a:buFont typeface="Noto Sans"/>
              <a:buNone/>
            </a:pPr>
            <a:r>
              <a:rPr lang="en-US" sz="1046">
                <a:solidFill>
                  <a:srgbClr val="333333"/>
                </a:solidFill>
                <a:latin typeface="Noto Sans"/>
                <a:ea typeface="Noto Sans"/>
                <a:cs typeface="Noto Sans"/>
                <a:sym typeface="Noto Sans"/>
              </a:rPr>
              <a:t> Mejorar experiencia y valoraciones de </a:t>
            </a:r>
            <a:endParaRPr sz="1046">
              <a:solidFill>
                <a:schemeClr val="dk1"/>
              </a:solidFill>
              <a:latin typeface="Calibri"/>
              <a:ea typeface="Calibri"/>
              <a:cs typeface="Calibri"/>
              <a:sym typeface="Calibri"/>
            </a:endParaRPr>
          </a:p>
        </p:txBody>
      </p:sp>
      <p:sp>
        <p:nvSpPr>
          <p:cNvPr id="312" name="Google Shape;312;p13"/>
          <p:cNvSpPr/>
          <p:nvPr/>
        </p:nvSpPr>
        <p:spPr>
          <a:xfrm>
            <a:off x="3645098" y="3780830"/>
            <a:ext cx="635794" cy="19466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1046"/>
              <a:buFont typeface="Noto Sans"/>
              <a:buNone/>
            </a:pPr>
            <a:r>
              <a:rPr lang="en-US" sz="1046">
                <a:solidFill>
                  <a:srgbClr val="333333"/>
                </a:solidFill>
                <a:latin typeface="Noto Sans"/>
                <a:ea typeface="Noto Sans"/>
                <a:cs typeface="Noto Sans"/>
                <a:sym typeface="Noto Sans"/>
              </a:rPr>
              <a:t>visitantes</a:t>
            </a:r>
            <a:endParaRPr sz="1046">
              <a:solidFill>
                <a:schemeClr val="dk1"/>
              </a:solidFill>
              <a:latin typeface="Calibri"/>
              <a:ea typeface="Calibri"/>
              <a:cs typeface="Calibri"/>
              <a:sym typeface="Calibri"/>
            </a:endParaRPr>
          </a:p>
        </p:txBody>
      </p:sp>
      <p:sp>
        <p:nvSpPr>
          <p:cNvPr id="313" name="Google Shape;313;p13"/>
          <p:cNvSpPr/>
          <p:nvPr/>
        </p:nvSpPr>
        <p:spPr>
          <a:xfrm>
            <a:off x="392906" y="4038005"/>
            <a:ext cx="641152" cy="19466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0078D7"/>
              </a:buClr>
              <a:buSzPts val="1046"/>
              <a:buFont typeface="Noto Sans"/>
              <a:buNone/>
            </a:pPr>
            <a:r>
              <a:rPr b="1" lang="en-US" sz="1046">
                <a:solidFill>
                  <a:srgbClr val="0078D7"/>
                </a:solidFill>
                <a:latin typeface="Noto Sans"/>
                <a:ea typeface="Noto Sans"/>
                <a:cs typeface="Noto Sans"/>
                <a:sym typeface="Noto Sans"/>
              </a:rPr>
              <a:t>Solución:</a:t>
            </a:r>
            <a:endParaRPr sz="1046">
              <a:solidFill>
                <a:schemeClr val="dk1"/>
              </a:solidFill>
              <a:latin typeface="Calibri"/>
              <a:ea typeface="Calibri"/>
              <a:cs typeface="Calibri"/>
              <a:sym typeface="Calibri"/>
            </a:endParaRPr>
          </a:p>
        </p:txBody>
      </p:sp>
      <p:sp>
        <p:nvSpPr>
          <p:cNvPr id="314" name="Google Shape;314;p13"/>
          <p:cNvSpPr/>
          <p:nvPr/>
        </p:nvSpPr>
        <p:spPr>
          <a:xfrm>
            <a:off x="1034058" y="4038005"/>
            <a:ext cx="3077170" cy="19466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1046"/>
              <a:buFont typeface="Noto Sans"/>
              <a:buNone/>
            </a:pPr>
            <a:r>
              <a:rPr lang="en-US" sz="1046">
                <a:solidFill>
                  <a:srgbClr val="333333"/>
                </a:solidFill>
                <a:latin typeface="Noto Sans"/>
                <a:ea typeface="Noto Sans"/>
                <a:cs typeface="Noto Sans"/>
                <a:sym typeface="Noto Sans"/>
              </a:rPr>
              <a:t> IA generativa para personalización en tiempo </a:t>
            </a:r>
            <a:endParaRPr sz="1046">
              <a:solidFill>
                <a:schemeClr val="dk1"/>
              </a:solidFill>
              <a:latin typeface="Calibri"/>
              <a:ea typeface="Calibri"/>
              <a:cs typeface="Calibri"/>
              <a:sym typeface="Calibri"/>
            </a:endParaRPr>
          </a:p>
        </p:txBody>
      </p:sp>
      <p:sp>
        <p:nvSpPr>
          <p:cNvPr id="315" name="Google Shape;315;p13"/>
          <p:cNvSpPr/>
          <p:nvPr/>
        </p:nvSpPr>
        <p:spPr>
          <a:xfrm>
            <a:off x="392906" y="4238030"/>
            <a:ext cx="253603" cy="19466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1046"/>
              <a:buFont typeface="Noto Sans"/>
              <a:buNone/>
            </a:pPr>
            <a:r>
              <a:rPr lang="en-US" sz="1046">
                <a:solidFill>
                  <a:srgbClr val="333333"/>
                </a:solidFill>
                <a:latin typeface="Noto Sans"/>
                <a:ea typeface="Noto Sans"/>
                <a:cs typeface="Noto Sans"/>
                <a:sym typeface="Noto Sans"/>
              </a:rPr>
              <a:t>real</a:t>
            </a:r>
            <a:endParaRPr sz="1046">
              <a:solidFill>
                <a:schemeClr val="dk1"/>
              </a:solidFill>
              <a:latin typeface="Calibri"/>
              <a:ea typeface="Calibri"/>
              <a:cs typeface="Calibri"/>
              <a:sym typeface="Calibri"/>
            </a:endParaRPr>
          </a:p>
        </p:txBody>
      </p:sp>
      <p:sp>
        <p:nvSpPr>
          <p:cNvPr id="316" name="Google Shape;316;p13"/>
          <p:cNvSpPr/>
          <p:nvPr/>
        </p:nvSpPr>
        <p:spPr>
          <a:xfrm>
            <a:off x="4743450" y="1277187"/>
            <a:ext cx="4114800" cy="1385888"/>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p:nvPr/>
        </p:nvSpPr>
        <p:spPr>
          <a:xfrm>
            <a:off x="4743450" y="1277187"/>
            <a:ext cx="28575" cy="1385888"/>
          </a:xfrm>
          <a:prstGeom prst="rect">
            <a:avLst/>
          </a:prstGeom>
          <a:solidFill>
            <a:srgbClr val="0078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3"/>
          <p:cNvSpPr/>
          <p:nvPr/>
        </p:nvSpPr>
        <p:spPr>
          <a:xfrm>
            <a:off x="4850606" y="1384343"/>
            <a:ext cx="3900488" cy="2000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0078D7"/>
              </a:buClr>
              <a:buSzPts val="1046"/>
              <a:buFont typeface="Noto Sans"/>
              <a:buNone/>
            </a:pPr>
            <a:r>
              <a:rPr b="1" lang="en-US" sz="1046">
                <a:solidFill>
                  <a:srgbClr val="0078D7"/>
                </a:solidFill>
                <a:latin typeface="Noto Sans"/>
                <a:ea typeface="Noto Sans"/>
                <a:cs typeface="Noto Sans"/>
                <a:sym typeface="Noto Sans"/>
              </a:rPr>
              <a:t>Casos de Uso</a:t>
            </a:r>
            <a:endParaRPr sz="1046">
              <a:solidFill>
                <a:schemeClr val="dk1"/>
              </a:solidFill>
              <a:latin typeface="Calibri"/>
              <a:ea typeface="Calibri"/>
              <a:cs typeface="Calibri"/>
              <a:sym typeface="Calibri"/>
            </a:endParaRPr>
          </a:p>
        </p:txBody>
      </p:sp>
      <p:sp>
        <p:nvSpPr>
          <p:cNvPr id="319" name="Google Shape;319;p13"/>
          <p:cNvSpPr/>
          <p:nvPr/>
        </p:nvSpPr>
        <p:spPr>
          <a:xfrm>
            <a:off x="5022056" y="1641518"/>
            <a:ext cx="3729038" cy="4000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942"/>
              <a:buFont typeface="Noto Sans"/>
              <a:buNone/>
            </a:pPr>
            <a:r>
              <a:rPr lang="en-US" sz="942">
                <a:solidFill>
                  <a:srgbClr val="333333"/>
                </a:solidFill>
                <a:latin typeface="Noto Sans"/>
                <a:ea typeface="Noto Sans"/>
                <a:cs typeface="Noto Sans"/>
                <a:sym typeface="Noto Sans"/>
              </a:rPr>
              <a:t>Itinerario personalizado con tiempos de espera en tiempo real</a:t>
            </a:r>
            <a:endParaRPr sz="942">
              <a:solidFill>
                <a:schemeClr val="dk1"/>
              </a:solidFill>
              <a:latin typeface="Calibri"/>
              <a:ea typeface="Calibri"/>
              <a:cs typeface="Calibri"/>
              <a:sym typeface="Calibri"/>
            </a:endParaRPr>
          </a:p>
        </p:txBody>
      </p:sp>
      <p:sp>
        <p:nvSpPr>
          <p:cNvPr id="320" name="Google Shape;320;p13"/>
          <p:cNvSpPr/>
          <p:nvPr/>
        </p:nvSpPr>
        <p:spPr>
          <a:xfrm>
            <a:off x="5022056" y="2041568"/>
            <a:ext cx="3729038" cy="20002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942"/>
              <a:buFont typeface="Noto Sans"/>
              <a:buNone/>
            </a:pPr>
            <a:r>
              <a:rPr lang="en-US" sz="942">
                <a:solidFill>
                  <a:srgbClr val="333333"/>
                </a:solidFill>
                <a:latin typeface="Noto Sans"/>
                <a:ea typeface="Noto Sans"/>
                <a:cs typeface="Noto Sans"/>
                <a:sym typeface="Noto Sans"/>
              </a:rPr>
              <a:t>Chat para incidencias y dudas del usuario</a:t>
            </a:r>
            <a:endParaRPr sz="942">
              <a:solidFill>
                <a:schemeClr val="dk1"/>
              </a:solidFill>
              <a:latin typeface="Calibri"/>
              <a:ea typeface="Calibri"/>
              <a:cs typeface="Calibri"/>
              <a:sym typeface="Calibri"/>
            </a:endParaRPr>
          </a:p>
        </p:txBody>
      </p:sp>
      <p:sp>
        <p:nvSpPr>
          <p:cNvPr id="321" name="Google Shape;321;p13"/>
          <p:cNvSpPr/>
          <p:nvPr/>
        </p:nvSpPr>
        <p:spPr>
          <a:xfrm>
            <a:off x="5022056" y="2355893"/>
            <a:ext cx="3729038" cy="20002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942"/>
              <a:buFont typeface="Noto Sans"/>
              <a:buNone/>
            </a:pPr>
            <a:r>
              <a:rPr lang="en-US" sz="942">
                <a:solidFill>
                  <a:srgbClr val="333333"/>
                </a:solidFill>
                <a:latin typeface="Noto Sans"/>
                <a:ea typeface="Noto Sans"/>
                <a:cs typeface="Noto Sans"/>
                <a:sym typeface="Noto Sans"/>
              </a:rPr>
              <a:t>Diseño adaptativo de experiencias basado en emociones</a:t>
            </a:r>
            <a:endParaRPr sz="942">
              <a:solidFill>
                <a:schemeClr val="dk1"/>
              </a:solidFill>
              <a:latin typeface="Calibri"/>
              <a:ea typeface="Calibri"/>
              <a:cs typeface="Calibri"/>
              <a:sym typeface="Calibri"/>
            </a:endParaRPr>
          </a:p>
        </p:txBody>
      </p:sp>
      <p:sp>
        <p:nvSpPr>
          <p:cNvPr id="322" name="Google Shape;322;p13"/>
          <p:cNvSpPr/>
          <p:nvPr/>
        </p:nvSpPr>
        <p:spPr>
          <a:xfrm>
            <a:off x="4743450" y="3328400"/>
            <a:ext cx="4114800" cy="1185863"/>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a:off x="4743450" y="3328400"/>
            <a:ext cx="28575" cy="1185863"/>
          </a:xfrm>
          <a:prstGeom prst="rect">
            <a:avLst/>
          </a:prstGeom>
          <a:solidFill>
            <a:srgbClr val="0078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a:off x="4850606" y="3435556"/>
            <a:ext cx="3900488" cy="2000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FFB900"/>
              </a:buClr>
              <a:buSzPts val="1046"/>
              <a:buFont typeface="Noto Sans"/>
              <a:buNone/>
            </a:pPr>
            <a:r>
              <a:rPr b="1" lang="en-US" sz="1046">
                <a:solidFill>
                  <a:srgbClr val="FFB900"/>
                </a:solidFill>
                <a:latin typeface="Noto Sans"/>
                <a:ea typeface="Noto Sans"/>
                <a:cs typeface="Noto Sans"/>
                <a:sym typeface="Noto Sans"/>
              </a:rPr>
              <a:t>Beneficios Esperados</a:t>
            </a:r>
            <a:endParaRPr sz="1046">
              <a:solidFill>
                <a:schemeClr val="dk1"/>
              </a:solidFill>
              <a:latin typeface="Calibri"/>
              <a:ea typeface="Calibri"/>
              <a:cs typeface="Calibri"/>
              <a:sym typeface="Calibri"/>
            </a:endParaRPr>
          </a:p>
        </p:txBody>
      </p:sp>
      <p:sp>
        <p:nvSpPr>
          <p:cNvPr id="325" name="Google Shape;325;p13"/>
          <p:cNvSpPr/>
          <p:nvPr/>
        </p:nvSpPr>
        <p:spPr>
          <a:xfrm>
            <a:off x="5022056" y="3692731"/>
            <a:ext cx="3729038" cy="20002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942"/>
              <a:buFont typeface="Noto Sans"/>
              <a:buNone/>
            </a:pPr>
            <a:r>
              <a:rPr lang="en-US" sz="942">
                <a:solidFill>
                  <a:srgbClr val="333333"/>
                </a:solidFill>
                <a:latin typeface="Noto Sans"/>
                <a:ea typeface="Noto Sans"/>
                <a:cs typeface="Noto Sans"/>
                <a:sym typeface="Noto Sans"/>
              </a:rPr>
              <a:t>Fiabilidad y trazabilidad de datos automatizada</a:t>
            </a:r>
            <a:endParaRPr sz="942">
              <a:solidFill>
                <a:schemeClr val="dk1"/>
              </a:solidFill>
              <a:latin typeface="Calibri"/>
              <a:ea typeface="Calibri"/>
              <a:cs typeface="Calibri"/>
              <a:sym typeface="Calibri"/>
            </a:endParaRPr>
          </a:p>
        </p:txBody>
      </p:sp>
      <p:sp>
        <p:nvSpPr>
          <p:cNvPr id="326" name="Google Shape;326;p13"/>
          <p:cNvSpPr/>
          <p:nvPr/>
        </p:nvSpPr>
        <p:spPr>
          <a:xfrm>
            <a:off x="5022056" y="3949906"/>
            <a:ext cx="3729038" cy="20002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942"/>
              <a:buFont typeface="Noto Sans"/>
              <a:buNone/>
            </a:pPr>
            <a:r>
              <a:rPr lang="en-US" sz="942">
                <a:solidFill>
                  <a:srgbClr val="333333"/>
                </a:solidFill>
                <a:latin typeface="Noto Sans"/>
                <a:ea typeface="Noto Sans"/>
                <a:cs typeface="Noto Sans"/>
                <a:sym typeface="Noto Sans"/>
              </a:rPr>
              <a:t>Mejora de valoraciones (objetivo: subir de 5 a 7/10)</a:t>
            </a:r>
            <a:endParaRPr sz="942">
              <a:solidFill>
                <a:schemeClr val="dk1"/>
              </a:solidFill>
              <a:latin typeface="Calibri"/>
              <a:ea typeface="Calibri"/>
              <a:cs typeface="Calibri"/>
              <a:sym typeface="Calibri"/>
            </a:endParaRPr>
          </a:p>
        </p:txBody>
      </p:sp>
      <p:sp>
        <p:nvSpPr>
          <p:cNvPr id="327" name="Google Shape;327;p13"/>
          <p:cNvSpPr/>
          <p:nvPr/>
        </p:nvSpPr>
        <p:spPr>
          <a:xfrm>
            <a:off x="5022056" y="4207081"/>
            <a:ext cx="3729038" cy="20002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33333"/>
              </a:buClr>
              <a:buSzPts val="942"/>
              <a:buFont typeface="Noto Sans"/>
              <a:buNone/>
            </a:pPr>
            <a:r>
              <a:rPr lang="en-US" sz="942">
                <a:solidFill>
                  <a:srgbClr val="333333"/>
                </a:solidFill>
                <a:latin typeface="Noto Sans"/>
                <a:ea typeface="Noto Sans"/>
                <a:cs typeface="Noto Sans"/>
                <a:sym typeface="Noto Sans"/>
              </a:rPr>
              <a:t>Propuesta de valor diferencial frente a competencia</a:t>
            </a:r>
            <a:endParaRPr sz="942">
              <a:solidFill>
                <a:schemeClr val="dk1"/>
              </a:solidFill>
              <a:latin typeface="Calibri"/>
              <a:ea typeface="Calibri"/>
              <a:cs typeface="Calibri"/>
              <a:sym typeface="Calibri"/>
            </a:endParaRPr>
          </a:p>
        </p:txBody>
      </p:sp>
      <p:sp>
        <p:nvSpPr>
          <p:cNvPr id="328" name="Google Shape;328;p13"/>
          <p:cNvSpPr/>
          <p:nvPr/>
        </p:nvSpPr>
        <p:spPr>
          <a:xfrm>
            <a:off x="564356" y="756552"/>
            <a:ext cx="3490236" cy="2373727"/>
          </a:xfrm>
          <a:prstGeom prst="rect">
            <a:avLst/>
          </a:prstGeom>
          <a:noFill/>
          <a:ln>
            <a:noFill/>
          </a:ln>
        </p:spPr>
      </p:sp>
      <p:sp>
        <p:nvSpPr>
          <p:cNvPr id="329" name="Google Shape;329;p13"/>
          <p:cNvSpPr/>
          <p:nvPr/>
        </p:nvSpPr>
        <p:spPr>
          <a:xfrm>
            <a:off x="2661225" y="200691"/>
            <a:ext cx="3821560" cy="31162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C3E50"/>
              </a:buClr>
              <a:buSzPts val="2025"/>
              <a:buFont typeface="Roboto"/>
              <a:buNone/>
            </a:pPr>
            <a:r>
              <a:rPr b="1" lang="en-US" sz="2025">
                <a:solidFill>
                  <a:srgbClr val="2C3E50"/>
                </a:solidFill>
                <a:latin typeface="Roboto"/>
                <a:ea typeface="Roboto"/>
                <a:cs typeface="Roboto"/>
                <a:sym typeface="Roboto"/>
              </a:rPr>
              <a:t>PROPUESTA DE IA GENERATIVA</a:t>
            </a:r>
            <a:endParaRPr sz="2025">
              <a:solidFill>
                <a:schemeClr val="dk1"/>
              </a:solidFill>
              <a:latin typeface="Calibri"/>
              <a:ea typeface="Calibri"/>
              <a:cs typeface="Calibri"/>
              <a:sym typeface="Calibri"/>
            </a:endParaRPr>
          </a:p>
        </p:txBody>
      </p:sp>
      <p:pic>
        <p:nvPicPr>
          <p:cNvPr id="330" name="Google Shape;330;p13"/>
          <p:cNvPicPr preferRelativeResize="0"/>
          <p:nvPr/>
        </p:nvPicPr>
        <p:blipFill rotWithShape="1">
          <a:blip r:embed="rId3">
            <a:alphaModFix/>
          </a:blip>
          <a:srcRect b="28656" l="15402" r="11720" t="23611"/>
          <a:stretch/>
        </p:blipFill>
        <p:spPr>
          <a:xfrm>
            <a:off x="7949298" y="4696005"/>
            <a:ext cx="1194702" cy="4474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4"/>
          <p:cNvSpPr/>
          <p:nvPr/>
        </p:nvSpPr>
        <p:spPr>
          <a:xfrm>
            <a:off x="3942827" y="379969"/>
            <a:ext cx="1258358" cy="31162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C3E50"/>
              </a:buClr>
              <a:buSzPts val="2025"/>
              <a:buFont typeface="Roboto"/>
              <a:buNone/>
            </a:pPr>
            <a:r>
              <a:rPr b="1" lang="en-US" sz="2025">
                <a:solidFill>
                  <a:srgbClr val="2C3E50"/>
                </a:solidFill>
                <a:latin typeface="Roboto"/>
                <a:ea typeface="Roboto"/>
                <a:cs typeface="Roboto"/>
                <a:sym typeface="Roboto"/>
              </a:rPr>
              <a:t>Dashboard</a:t>
            </a:r>
            <a:endParaRPr sz="2025">
              <a:solidFill>
                <a:schemeClr val="dk1"/>
              </a:solidFill>
              <a:latin typeface="Calibri"/>
              <a:ea typeface="Calibri"/>
              <a:cs typeface="Calibri"/>
              <a:sym typeface="Calibri"/>
            </a:endParaRPr>
          </a:p>
        </p:txBody>
      </p:sp>
      <p:pic>
        <p:nvPicPr>
          <p:cNvPr id="336" name="Google Shape;336;p14"/>
          <p:cNvPicPr preferRelativeResize="0"/>
          <p:nvPr/>
        </p:nvPicPr>
        <p:blipFill rotWithShape="1">
          <a:blip r:embed="rId3">
            <a:alphaModFix/>
          </a:blip>
          <a:srcRect b="0" l="0" r="0" t="0"/>
          <a:stretch/>
        </p:blipFill>
        <p:spPr>
          <a:xfrm>
            <a:off x="1095149" y="918090"/>
            <a:ext cx="6663112" cy="3780536"/>
          </a:xfrm>
          <a:prstGeom prst="rect">
            <a:avLst/>
          </a:prstGeom>
          <a:noFill/>
          <a:ln>
            <a:noFill/>
          </a:ln>
        </p:spPr>
      </p:pic>
      <p:pic>
        <p:nvPicPr>
          <p:cNvPr id="337" name="Google Shape;337;p14"/>
          <p:cNvPicPr preferRelativeResize="0"/>
          <p:nvPr/>
        </p:nvPicPr>
        <p:blipFill rotWithShape="1">
          <a:blip r:embed="rId4">
            <a:alphaModFix/>
          </a:blip>
          <a:srcRect b="28656" l="15402" r="11720" t="23611"/>
          <a:stretch/>
        </p:blipFill>
        <p:spPr>
          <a:xfrm>
            <a:off x="7949298" y="4698626"/>
            <a:ext cx="1194702" cy="4474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2"/>
          <p:cNvSpPr/>
          <p:nvPr/>
        </p:nvSpPr>
        <p:spPr>
          <a:xfrm>
            <a:off x="342900" y="342900"/>
            <a:ext cx="8458200" cy="3857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C3E50"/>
              </a:buClr>
              <a:buSzPts val="2025"/>
              <a:buFont typeface="Roboto"/>
              <a:buNone/>
            </a:pPr>
            <a:r>
              <a:rPr b="1" lang="en-US" sz="2025">
                <a:solidFill>
                  <a:srgbClr val="2C3E50"/>
                </a:solidFill>
                <a:latin typeface="Roboto"/>
                <a:ea typeface="Roboto"/>
                <a:cs typeface="Roboto"/>
                <a:sym typeface="Roboto"/>
              </a:rPr>
              <a:t>EQUIPO DEL PROYECTO</a:t>
            </a:r>
            <a:endParaRPr sz="2025">
              <a:solidFill>
                <a:schemeClr val="dk1"/>
              </a:solidFill>
              <a:latin typeface="Calibri"/>
              <a:ea typeface="Calibri"/>
              <a:cs typeface="Calibri"/>
              <a:sym typeface="Calibri"/>
            </a:endParaRPr>
          </a:p>
        </p:txBody>
      </p:sp>
      <p:sp>
        <p:nvSpPr>
          <p:cNvPr id="29" name="Google Shape;29;p2"/>
          <p:cNvSpPr/>
          <p:nvPr/>
        </p:nvSpPr>
        <p:spPr>
          <a:xfrm>
            <a:off x="485775" y="957263"/>
            <a:ext cx="3857625" cy="2357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1238"/>
              <a:buFont typeface="Noto Sans"/>
              <a:buNone/>
            </a:pPr>
            <a:r>
              <a:rPr b="1" lang="en-US" sz="1238">
                <a:solidFill>
                  <a:srgbClr val="2C3E50"/>
                </a:solidFill>
                <a:latin typeface="Noto Sans"/>
                <a:ea typeface="Noto Sans"/>
                <a:cs typeface="Noto Sans"/>
                <a:sym typeface="Noto Sans"/>
              </a:rPr>
              <a:t>Anamaría Turda</a:t>
            </a:r>
            <a:endParaRPr sz="1238">
              <a:solidFill>
                <a:schemeClr val="dk1"/>
              </a:solidFill>
              <a:latin typeface="Calibri"/>
              <a:ea typeface="Calibri"/>
              <a:cs typeface="Calibri"/>
              <a:sym typeface="Calibri"/>
            </a:endParaRPr>
          </a:p>
        </p:txBody>
      </p:sp>
      <p:sp>
        <p:nvSpPr>
          <p:cNvPr id="30" name="Google Shape;30;p2"/>
          <p:cNvSpPr/>
          <p:nvPr/>
        </p:nvSpPr>
        <p:spPr>
          <a:xfrm>
            <a:off x="485775" y="1193006"/>
            <a:ext cx="3857625"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98DB"/>
              </a:buClr>
              <a:buSzPts val="942"/>
              <a:buFont typeface="Noto Sans"/>
              <a:buNone/>
            </a:pPr>
            <a:r>
              <a:rPr b="1" lang="en-US" sz="942">
                <a:solidFill>
                  <a:srgbClr val="3498DB"/>
                </a:solidFill>
                <a:latin typeface="Noto Sans"/>
                <a:ea typeface="Noto Sans"/>
                <a:cs typeface="Noto Sans"/>
                <a:sym typeface="Noto Sans"/>
              </a:rPr>
              <a:t>Project Manager</a:t>
            </a:r>
            <a:endParaRPr sz="942">
              <a:solidFill>
                <a:schemeClr val="dk1"/>
              </a:solidFill>
              <a:latin typeface="Calibri"/>
              <a:ea typeface="Calibri"/>
              <a:cs typeface="Calibri"/>
              <a:sym typeface="Calibri"/>
            </a:endParaRPr>
          </a:p>
        </p:txBody>
      </p:sp>
      <p:sp>
        <p:nvSpPr>
          <p:cNvPr id="31" name="Google Shape;31;p2"/>
          <p:cNvSpPr/>
          <p:nvPr/>
        </p:nvSpPr>
        <p:spPr>
          <a:xfrm>
            <a:off x="485775" y="1443038"/>
            <a:ext cx="3857625"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Liderazgo del proyecto, limpieza de datos con Python, modelo relacional SQL, desarrollo de modelos ML e IA Generativa.</a:t>
            </a:r>
            <a:endParaRPr sz="837">
              <a:solidFill>
                <a:schemeClr val="dk1"/>
              </a:solidFill>
              <a:latin typeface="Calibri"/>
              <a:ea typeface="Calibri"/>
              <a:cs typeface="Calibri"/>
              <a:sym typeface="Calibri"/>
            </a:endParaRPr>
          </a:p>
        </p:txBody>
      </p:sp>
      <p:sp>
        <p:nvSpPr>
          <p:cNvPr id="32" name="Google Shape;32;p2"/>
          <p:cNvSpPr/>
          <p:nvPr/>
        </p:nvSpPr>
        <p:spPr>
          <a:xfrm>
            <a:off x="485775" y="1957388"/>
            <a:ext cx="3857625" cy="2357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1238"/>
              <a:buFont typeface="Noto Sans"/>
              <a:buNone/>
            </a:pPr>
            <a:r>
              <a:rPr b="1" lang="en-US" sz="1238">
                <a:solidFill>
                  <a:srgbClr val="2C3E50"/>
                </a:solidFill>
                <a:latin typeface="Noto Sans"/>
                <a:ea typeface="Noto Sans"/>
                <a:cs typeface="Noto Sans"/>
                <a:sym typeface="Noto Sans"/>
              </a:rPr>
              <a:t>Inés Benito</a:t>
            </a:r>
            <a:endParaRPr sz="1238">
              <a:solidFill>
                <a:schemeClr val="dk1"/>
              </a:solidFill>
              <a:latin typeface="Calibri"/>
              <a:ea typeface="Calibri"/>
              <a:cs typeface="Calibri"/>
              <a:sym typeface="Calibri"/>
            </a:endParaRPr>
          </a:p>
        </p:txBody>
      </p:sp>
      <p:sp>
        <p:nvSpPr>
          <p:cNvPr id="33" name="Google Shape;33;p2"/>
          <p:cNvSpPr/>
          <p:nvPr/>
        </p:nvSpPr>
        <p:spPr>
          <a:xfrm>
            <a:off x="485775" y="2193131"/>
            <a:ext cx="3857625"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98DB"/>
              </a:buClr>
              <a:buSzPts val="942"/>
              <a:buFont typeface="Noto Sans"/>
              <a:buNone/>
            </a:pPr>
            <a:r>
              <a:rPr b="1" lang="en-US" sz="942">
                <a:solidFill>
                  <a:srgbClr val="3498DB"/>
                </a:solidFill>
                <a:latin typeface="Noto Sans"/>
                <a:ea typeface="Noto Sans"/>
                <a:cs typeface="Noto Sans"/>
                <a:sym typeface="Noto Sans"/>
              </a:rPr>
              <a:t>Miembro activo</a:t>
            </a:r>
            <a:endParaRPr sz="942">
              <a:solidFill>
                <a:schemeClr val="dk1"/>
              </a:solidFill>
              <a:latin typeface="Calibri"/>
              <a:ea typeface="Calibri"/>
              <a:cs typeface="Calibri"/>
              <a:sym typeface="Calibri"/>
            </a:endParaRPr>
          </a:p>
        </p:txBody>
      </p:sp>
      <p:sp>
        <p:nvSpPr>
          <p:cNvPr id="34" name="Google Shape;34;p2"/>
          <p:cNvSpPr/>
          <p:nvPr/>
        </p:nvSpPr>
        <p:spPr>
          <a:xfrm>
            <a:off x="485775" y="2443163"/>
            <a:ext cx="3857625"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Limpieza de datos con Python, modelo relacional SQL, desarrollo de modelos ML e IA Generativa.</a:t>
            </a:r>
            <a:endParaRPr sz="837">
              <a:solidFill>
                <a:schemeClr val="dk1"/>
              </a:solidFill>
              <a:latin typeface="Calibri"/>
              <a:ea typeface="Calibri"/>
              <a:cs typeface="Calibri"/>
              <a:sym typeface="Calibri"/>
            </a:endParaRPr>
          </a:p>
        </p:txBody>
      </p:sp>
      <p:sp>
        <p:nvSpPr>
          <p:cNvPr id="35" name="Google Shape;35;p2"/>
          <p:cNvSpPr/>
          <p:nvPr/>
        </p:nvSpPr>
        <p:spPr>
          <a:xfrm>
            <a:off x="485775" y="2957513"/>
            <a:ext cx="3857625" cy="2357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1238"/>
              <a:buFont typeface="Noto Sans"/>
              <a:buNone/>
            </a:pPr>
            <a:r>
              <a:rPr b="1" lang="en-US" sz="1238">
                <a:solidFill>
                  <a:srgbClr val="2C3E50"/>
                </a:solidFill>
                <a:latin typeface="Noto Sans"/>
                <a:ea typeface="Noto Sans"/>
                <a:cs typeface="Noto Sans"/>
                <a:sym typeface="Noto Sans"/>
              </a:rPr>
              <a:t>Iñigo Ugidos</a:t>
            </a:r>
            <a:endParaRPr sz="1238">
              <a:solidFill>
                <a:schemeClr val="dk1"/>
              </a:solidFill>
              <a:latin typeface="Calibri"/>
              <a:ea typeface="Calibri"/>
              <a:cs typeface="Calibri"/>
              <a:sym typeface="Calibri"/>
            </a:endParaRPr>
          </a:p>
        </p:txBody>
      </p:sp>
      <p:sp>
        <p:nvSpPr>
          <p:cNvPr id="36" name="Google Shape;36;p2"/>
          <p:cNvSpPr/>
          <p:nvPr/>
        </p:nvSpPr>
        <p:spPr>
          <a:xfrm>
            <a:off x="485775" y="3193256"/>
            <a:ext cx="3857625"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98DB"/>
              </a:buClr>
              <a:buSzPts val="942"/>
              <a:buFont typeface="Noto Sans"/>
              <a:buNone/>
            </a:pPr>
            <a:r>
              <a:rPr b="1" lang="en-US" sz="942">
                <a:solidFill>
                  <a:srgbClr val="3498DB"/>
                </a:solidFill>
                <a:latin typeface="Noto Sans"/>
                <a:ea typeface="Noto Sans"/>
                <a:cs typeface="Noto Sans"/>
                <a:sym typeface="Noto Sans"/>
              </a:rPr>
              <a:t>Miembro activo</a:t>
            </a:r>
            <a:endParaRPr sz="942">
              <a:solidFill>
                <a:schemeClr val="dk1"/>
              </a:solidFill>
              <a:latin typeface="Calibri"/>
              <a:ea typeface="Calibri"/>
              <a:cs typeface="Calibri"/>
              <a:sym typeface="Calibri"/>
            </a:endParaRPr>
          </a:p>
        </p:txBody>
      </p:sp>
      <p:sp>
        <p:nvSpPr>
          <p:cNvPr id="37" name="Google Shape;37;p2"/>
          <p:cNvSpPr/>
          <p:nvPr/>
        </p:nvSpPr>
        <p:spPr>
          <a:xfrm>
            <a:off x="485775" y="3443288"/>
            <a:ext cx="3857625"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Limpieza de datos con Python, modelo relacional SQL, desarrollo de modelos ML e IA Generativa.</a:t>
            </a:r>
            <a:endParaRPr sz="837">
              <a:solidFill>
                <a:schemeClr val="dk1"/>
              </a:solidFill>
              <a:latin typeface="Calibri"/>
              <a:ea typeface="Calibri"/>
              <a:cs typeface="Calibri"/>
              <a:sym typeface="Calibri"/>
            </a:endParaRPr>
          </a:p>
        </p:txBody>
      </p:sp>
      <p:sp>
        <p:nvSpPr>
          <p:cNvPr id="38" name="Google Shape;38;p2"/>
          <p:cNvSpPr/>
          <p:nvPr/>
        </p:nvSpPr>
        <p:spPr>
          <a:xfrm>
            <a:off x="485775" y="3957638"/>
            <a:ext cx="3857625" cy="235744"/>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1238"/>
              <a:buFont typeface="Noto Sans"/>
              <a:buNone/>
            </a:pPr>
            <a:r>
              <a:rPr b="1" lang="en-US" sz="1238">
                <a:solidFill>
                  <a:srgbClr val="2C3E50"/>
                </a:solidFill>
                <a:latin typeface="Noto Sans"/>
                <a:ea typeface="Noto Sans"/>
                <a:cs typeface="Noto Sans"/>
                <a:sym typeface="Noto Sans"/>
              </a:rPr>
              <a:t>William Ganem</a:t>
            </a:r>
            <a:endParaRPr sz="1238">
              <a:solidFill>
                <a:schemeClr val="dk1"/>
              </a:solidFill>
              <a:latin typeface="Calibri"/>
              <a:ea typeface="Calibri"/>
              <a:cs typeface="Calibri"/>
              <a:sym typeface="Calibri"/>
            </a:endParaRPr>
          </a:p>
        </p:txBody>
      </p:sp>
      <p:sp>
        <p:nvSpPr>
          <p:cNvPr id="39" name="Google Shape;39;p2"/>
          <p:cNvSpPr/>
          <p:nvPr/>
        </p:nvSpPr>
        <p:spPr>
          <a:xfrm>
            <a:off x="485775" y="4193381"/>
            <a:ext cx="3857625"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98DB"/>
              </a:buClr>
              <a:buSzPts val="942"/>
              <a:buFont typeface="Noto Sans"/>
              <a:buNone/>
            </a:pPr>
            <a:r>
              <a:rPr b="1" lang="en-US" sz="942">
                <a:solidFill>
                  <a:srgbClr val="3498DB"/>
                </a:solidFill>
                <a:latin typeface="Noto Sans"/>
                <a:ea typeface="Noto Sans"/>
                <a:cs typeface="Noto Sans"/>
                <a:sym typeface="Noto Sans"/>
              </a:rPr>
              <a:t>Miembro activo</a:t>
            </a:r>
            <a:endParaRPr sz="942">
              <a:solidFill>
                <a:schemeClr val="dk1"/>
              </a:solidFill>
              <a:latin typeface="Calibri"/>
              <a:ea typeface="Calibri"/>
              <a:cs typeface="Calibri"/>
              <a:sym typeface="Calibri"/>
            </a:endParaRPr>
          </a:p>
        </p:txBody>
      </p:sp>
      <p:sp>
        <p:nvSpPr>
          <p:cNvPr id="40" name="Google Shape;40;p2"/>
          <p:cNvSpPr/>
          <p:nvPr/>
        </p:nvSpPr>
        <p:spPr>
          <a:xfrm>
            <a:off x="485775" y="4486045"/>
            <a:ext cx="3857625" cy="25763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Limpieza de datos con Python, modelo relacional SQL, desarrollo de los mejores modelos ML y Desarrollo del dashboard</a:t>
            </a:r>
            <a:endParaRPr sz="837">
              <a:solidFill>
                <a:schemeClr val="dk1"/>
              </a:solidFill>
              <a:latin typeface="Calibri"/>
              <a:ea typeface="Calibri"/>
              <a:cs typeface="Calibri"/>
              <a:sym typeface="Calibri"/>
            </a:endParaRPr>
          </a:p>
        </p:txBody>
      </p:sp>
      <p:sp>
        <p:nvSpPr>
          <p:cNvPr id="41" name="Google Shape;41;p2"/>
          <p:cNvSpPr/>
          <p:nvPr/>
        </p:nvSpPr>
        <p:spPr>
          <a:xfrm>
            <a:off x="1256458" y="4899494"/>
            <a:ext cx="6278963" cy="144976"/>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34495E"/>
              </a:buClr>
              <a:buSzPts val="942"/>
              <a:buFont typeface="Noto Sans"/>
              <a:buNone/>
            </a:pPr>
            <a:r>
              <a:rPr lang="en-US" sz="942">
                <a:solidFill>
                  <a:srgbClr val="34495E"/>
                </a:solidFill>
                <a:latin typeface="Noto Sans"/>
                <a:ea typeface="Noto Sans"/>
                <a:cs typeface="Noto Sans"/>
                <a:sym typeface="Noto Sans"/>
              </a:rPr>
              <a:t>Equipo multidisciplinar especializado en project management, análisis de datos, machine learning y dashboards</a:t>
            </a:r>
            <a:endParaRPr sz="942">
              <a:solidFill>
                <a:schemeClr val="dk1"/>
              </a:solidFill>
              <a:latin typeface="Calibri"/>
              <a:ea typeface="Calibri"/>
              <a:cs typeface="Calibri"/>
              <a:sym typeface="Calibri"/>
            </a:endParaRPr>
          </a:p>
        </p:txBody>
      </p:sp>
      <p:pic>
        <p:nvPicPr>
          <p:cNvPr id="42" name="Google Shape;42;p2"/>
          <p:cNvPicPr preferRelativeResize="0"/>
          <p:nvPr/>
        </p:nvPicPr>
        <p:blipFill rotWithShape="1">
          <a:blip r:embed="rId3">
            <a:alphaModFix/>
          </a:blip>
          <a:srcRect b="28656" l="15402" r="11720" t="23611"/>
          <a:stretch/>
        </p:blipFill>
        <p:spPr>
          <a:xfrm>
            <a:off x="8131461" y="4702629"/>
            <a:ext cx="913588" cy="342199"/>
          </a:xfrm>
          <a:prstGeom prst="rect">
            <a:avLst/>
          </a:prstGeom>
          <a:noFill/>
          <a:ln>
            <a:noFill/>
          </a:ln>
        </p:spPr>
      </p:pic>
      <p:pic>
        <p:nvPicPr>
          <p:cNvPr id="43" name="Google Shape;43;p2" title="Edición fotos CV (3).png"/>
          <p:cNvPicPr preferRelativeResize="0"/>
          <p:nvPr/>
        </p:nvPicPr>
        <p:blipFill>
          <a:blip r:embed="rId4">
            <a:alphaModFix/>
          </a:blip>
          <a:stretch>
            <a:fillRect/>
          </a:stretch>
        </p:blipFill>
        <p:spPr>
          <a:xfrm>
            <a:off x="5461533" y="873775"/>
            <a:ext cx="2933766" cy="3612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3"/>
          <p:cNvSpPr/>
          <p:nvPr/>
        </p:nvSpPr>
        <p:spPr>
          <a:xfrm>
            <a:off x="342900" y="342900"/>
            <a:ext cx="8458200" cy="3857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C3E50"/>
              </a:buClr>
              <a:buSzPts val="2025"/>
              <a:buFont typeface="Roboto"/>
              <a:buNone/>
            </a:pPr>
            <a:r>
              <a:rPr b="1" lang="en-US" sz="2025">
                <a:solidFill>
                  <a:srgbClr val="2C3E50"/>
                </a:solidFill>
                <a:latin typeface="Roboto"/>
                <a:ea typeface="Roboto"/>
                <a:cs typeface="Roboto"/>
                <a:sym typeface="Roboto"/>
              </a:rPr>
              <a:t>OBJETIVOS DEL PROYECTO</a:t>
            </a:r>
            <a:endParaRPr sz="2025">
              <a:solidFill>
                <a:schemeClr val="dk1"/>
              </a:solidFill>
              <a:latin typeface="Calibri"/>
              <a:ea typeface="Calibri"/>
              <a:cs typeface="Calibri"/>
              <a:sym typeface="Calibri"/>
            </a:endParaRPr>
          </a:p>
        </p:txBody>
      </p:sp>
      <p:sp>
        <p:nvSpPr>
          <p:cNvPr id="50" name="Google Shape;50;p3"/>
          <p:cNvSpPr/>
          <p:nvPr/>
        </p:nvSpPr>
        <p:spPr>
          <a:xfrm>
            <a:off x="2623820" y="735013"/>
            <a:ext cx="4000500" cy="1028700"/>
          </a:xfrm>
          <a:prstGeom prst="rect">
            <a:avLst/>
          </a:prstGeom>
          <a:solidFill>
            <a:srgbClr val="3498DB">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2623820" y="735013"/>
            <a:ext cx="28575" cy="1028700"/>
          </a:xfrm>
          <a:prstGeom prst="rect">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2738120" y="861814"/>
            <a:ext cx="1119113" cy="17502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942"/>
              <a:buFont typeface="Noto Sans"/>
              <a:buNone/>
            </a:pPr>
            <a:r>
              <a:rPr b="1" lang="en-US" sz="942">
                <a:solidFill>
                  <a:srgbClr val="34495E"/>
                </a:solidFill>
                <a:latin typeface="Noto Sans"/>
                <a:ea typeface="Noto Sans"/>
                <a:cs typeface="Noto Sans"/>
                <a:sym typeface="Noto Sans"/>
              </a:rPr>
              <a:t>Objetivo General:</a:t>
            </a:r>
            <a:endParaRPr sz="942">
              <a:solidFill>
                <a:schemeClr val="dk1"/>
              </a:solidFill>
              <a:latin typeface="Calibri"/>
              <a:ea typeface="Calibri"/>
              <a:cs typeface="Calibri"/>
              <a:sym typeface="Calibri"/>
            </a:endParaRPr>
          </a:p>
        </p:txBody>
      </p:sp>
      <p:sp>
        <p:nvSpPr>
          <p:cNvPr id="53" name="Google Shape;53;p3"/>
          <p:cNvSpPr/>
          <p:nvPr/>
        </p:nvSpPr>
        <p:spPr>
          <a:xfrm>
            <a:off x="3857233" y="861499"/>
            <a:ext cx="2399965" cy="14497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942"/>
              <a:buFont typeface="Noto Sans"/>
              <a:buNone/>
            </a:pPr>
            <a:r>
              <a:rPr lang="en-US" sz="942">
                <a:solidFill>
                  <a:srgbClr val="34495E"/>
                </a:solidFill>
                <a:latin typeface="Noto Sans"/>
                <a:ea typeface="Noto Sans"/>
                <a:cs typeface="Noto Sans"/>
                <a:sym typeface="Noto Sans"/>
              </a:rPr>
              <a:t> Analizar los datos generados en PontIA </a:t>
            </a:r>
            <a:endParaRPr sz="942">
              <a:solidFill>
                <a:schemeClr val="dk1"/>
              </a:solidFill>
              <a:latin typeface="Calibri"/>
              <a:ea typeface="Calibri"/>
              <a:cs typeface="Calibri"/>
              <a:sym typeface="Calibri"/>
            </a:endParaRPr>
          </a:p>
        </p:txBody>
      </p:sp>
      <p:sp>
        <p:nvSpPr>
          <p:cNvPr id="54" name="Google Shape;54;p3"/>
          <p:cNvSpPr/>
          <p:nvPr/>
        </p:nvSpPr>
        <p:spPr>
          <a:xfrm>
            <a:off x="2738120" y="1061839"/>
            <a:ext cx="3244909" cy="17502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942"/>
              <a:buFont typeface="Noto Sans"/>
              <a:buNone/>
            </a:pPr>
            <a:r>
              <a:rPr lang="en-US" sz="942">
                <a:solidFill>
                  <a:srgbClr val="34495E"/>
                </a:solidFill>
                <a:latin typeface="Noto Sans"/>
                <a:ea typeface="Noto Sans"/>
                <a:cs typeface="Noto Sans"/>
                <a:sym typeface="Noto Sans"/>
              </a:rPr>
              <a:t>World para detectar patrones en las emociones de los </a:t>
            </a:r>
            <a:endParaRPr sz="942">
              <a:solidFill>
                <a:schemeClr val="dk1"/>
              </a:solidFill>
              <a:latin typeface="Calibri"/>
              <a:ea typeface="Calibri"/>
              <a:cs typeface="Calibri"/>
              <a:sym typeface="Calibri"/>
            </a:endParaRPr>
          </a:p>
        </p:txBody>
      </p:sp>
      <p:sp>
        <p:nvSpPr>
          <p:cNvPr id="55" name="Google Shape;55;p3"/>
          <p:cNvSpPr/>
          <p:nvPr/>
        </p:nvSpPr>
        <p:spPr>
          <a:xfrm>
            <a:off x="2738120" y="1261864"/>
            <a:ext cx="3663348" cy="17502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942"/>
              <a:buFont typeface="Noto Sans"/>
              <a:buNone/>
            </a:pPr>
            <a:r>
              <a:rPr lang="en-US" sz="942">
                <a:solidFill>
                  <a:srgbClr val="34495E"/>
                </a:solidFill>
                <a:latin typeface="Noto Sans"/>
                <a:ea typeface="Noto Sans"/>
                <a:cs typeface="Noto Sans"/>
                <a:sym typeface="Noto Sans"/>
              </a:rPr>
              <a:t>visitantes y usar esa información para mejorar la experiencia </a:t>
            </a:r>
            <a:endParaRPr sz="942">
              <a:solidFill>
                <a:schemeClr val="dk1"/>
              </a:solidFill>
              <a:latin typeface="Calibri"/>
              <a:ea typeface="Calibri"/>
              <a:cs typeface="Calibri"/>
              <a:sym typeface="Calibri"/>
            </a:endParaRPr>
          </a:p>
        </p:txBody>
      </p:sp>
      <p:sp>
        <p:nvSpPr>
          <p:cNvPr id="56" name="Google Shape;56;p3"/>
          <p:cNvSpPr/>
          <p:nvPr/>
        </p:nvSpPr>
        <p:spPr>
          <a:xfrm>
            <a:off x="2738120" y="1461889"/>
            <a:ext cx="2620501" cy="17502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942"/>
              <a:buFont typeface="Noto Sans"/>
              <a:buNone/>
            </a:pPr>
            <a:r>
              <a:rPr lang="en-US" sz="942">
                <a:solidFill>
                  <a:srgbClr val="34495E"/>
                </a:solidFill>
                <a:latin typeface="Noto Sans"/>
                <a:ea typeface="Noto Sans"/>
                <a:cs typeface="Noto Sans"/>
                <a:sym typeface="Noto Sans"/>
              </a:rPr>
              <a:t>de los clientes y la rentabilidad del negocio.</a:t>
            </a:r>
            <a:endParaRPr sz="942">
              <a:solidFill>
                <a:schemeClr val="dk1"/>
              </a:solidFill>
              <a:latin typeface="Calibri"/>
              <a:ea typeface="Calibri"/>
              <a:cs typeface="Calibri"/>
              <a:sym typeface="Calibri"/>
            </a:endParaRPr>
          </a:p>
        </p:txBody>
      </p:sp>
      <p:sp>
        <p:nvSpPr>
          <p:cNvPr id="57" name="Google Shape;57;p3"/>
          <p:cNvSpPr/>
          <p:nvPr/>
        </p:nvSpPr>
        <p:spPr>
          <a:xfrm>
            <a:off x="342900" y="1985963"/>
            <a:ext cx="4000500" cy="2000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34495E"/>
              </a:buClr>
              <a:buSzPts val="1046"/>
              <a:buFont typeface="Noto Sans"/>
              <a:buNone/>
            </a:pPr>
            <a:r>
              <a:rPr b="1" lang="en-US" sz="1046">
                <a:solidFill>
                  <a:srgbClr val="34495E"/>
                </a:solidFill>
                <a:latin typeface="Noto Sans"/>
                <a:ea typeface="Noto Sans"/>
                <a:cs typeface="Noto Sans"/>
                <a:sym typeface="Noto Sans"/>
              </a:rPr>
              <a:t>Objetivos Específicos</a:t>
            </a:r>
            <a:endParaRPr sz="1046">
              <a:solidFill>
                <a:schemeClr val="dk1"/>
              </a:solidFill>
              <a:latin typeface="Calibri"/>
              <a:ea typeface="Calibri"/>
              <a:cs typeface="Calibri"/>
              <a:sym typeface="Calibri"/>
            </a:endParaRPr>
          </a:p>
        </p:txBody>
      </p:sp>
      <p:sp>
        <p:nvSpPr>
          <p:cNvPr id="58" name="Google Shape;58;p3"/>
          <p:cNvSpPr/>
          <p:nvPr/>
        </p:nvSpPr>
        <p:spPr>
          <a:xfrm>
            <a:off x="485775" y="2300288"/>
            <a:ext cx="3857625"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1046"/>
              <a:buFont typeface="Noto Sans"/>
              <a:buNone/>
            </a:pPr>
            <a:r>
              <a:rPr b="1" lang="en-US" sz="1046">
                <a:solidFill>
                  <a:srgbClr val="2C3E50"/>
                </a:solidFill>
                <a:latin typeface="Noto Sans"/>
                <a:ea typeface="Noto Sans"/>
                <a:cs typeface="Noto Sans"/>
                <a:sym typeface="Noto Sans"/>
              </a:rPr>
              <a:t>Objetivo 1</a:t>
            </a:r>
            <a:endParaRPr sz="1046">
              <a:solidFill>
                <a:schemeClr val="dk1"/>
              </a:solidFill>
              <a:latin typeface="Calibri"/>
              <a:ea typeface="Calibri"/>
              <a:cs typeface="Calibri"/>
              <a:sym typeface="Calibri"/>
            </a:endParaRPr>
          </a:p>
        </p:txBody>
      </p:sp>
      <p:sp>
        <p:nvSpPr>
          <p:cNvPr id="59" name="Google Shape;59;p3"/>
          <p:cNvSpPr/>
          <p:nvPr/>
        </p:nvSpPr>
        <p:spPr>
          <a:xfrm>
            <a:off x="485775" y="2514600"/>
            <a:ext cx="3857625"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Desarrollar un proceso ETL completo utilizando Python y </a:t>
            </a:r>
            <a:r>
              <a:rPr lang="en-US" sz="837">
                <a:solidFill>
                  <a:srgbClr val="34495E"/>
                </a:solidFill>
                <a:latin typeface="Noto Sans"/>
                <a:ea typeface="Noto Sans"/>
                <a:cs typeface="Noto Sans"/>
                <a:sym typeface="Noto Sans"/>
              </a:rPr>
              <a:t>librerias</a:t>
            </a:r>
            <a:r>
              <a:rPr lang="en-US" sz="837">
                <a:solidFill>
                  <a:srgbClr val="34495E"/>
                </a:solidFill>
                <a:latin typeface="Noto Sans"/>
                <a:ea typeface="Noto Sans"/>
                <a:cs typeface="Noto Sans"/>
                <a:sym typeface="Noto Sans"/>
              </a:rPr>
              <a:t> como Pandas y Numpy para la limpieza de archivos JSON.</a:t>
            </a:r>
            <a:endParaRPr sz="837">
              <a:solidFill>
                <a:schemeClr val="dk1"/>
              </a:solidFill>
              <a:latin typeface="Calibri"/>
              <a:ea typeface="Calibri"/>
              <a:cs typeface="Calibri"/>
              <a:sym typeface="Calibri"/>
            </a:endParaRPr>
          </a:p>
        </p:txBody>
      </p:sp>
      <p:sp>
        <p:nvSpPr>
          <p:cNvPr id="60" name="Google Shape;60;p3"/>
          <p:cNvSpPr/>
          <p:nvPr/>
        </p:nvSpPr>
        <p:spPr>
          <a:xfrm>
            <a:off x="485775" y="2971800"/>
            <a:ext cx="3857625"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1046"/>
              <a:buFont typeface="Noto Sans"/>
              <a:buNone/>
            </a:pPr>
            <a:r>
              <a:rPr b="1" lang="en-US" sz="1046">
                <a:solidFill>
                  <a:srgbClr val="2C3E50"/>
                </a:solidFill>
                <a:latin typeface="Noto Sans"/>
                <a:ea typeface="Noto Sans"/>
                <a:cs typeface="Noto Sans"/>
                <a:sym typeface="Noto Sans"/>
              </a:rPr>
              <a:t>Objetivo 2</a:t>
            </a:r>
            <a:endParaRPr sz="1046">
              <a:solidFill>
                <a:schemeClr val="dk1"/>
              </a:solidFill>
              <a:latin typeface="Calibri"/>
              <a:ea typeface="Calibri"/>
              <a:cs typeface="Calibri"/>
              <a:sym typeface="Calibri"/>
            </a:endParaRPr>
          </a:p>
        </p:txBody>
      </p:sp>
      <p:sp>
        <p:nvSpPr>
          <p:cNvPr id="61" name="Google Shape;61;p3"/>
          <p:cNvSpPr/>
          <p:nvPr/>
        </p:nvSpPr>
        <p:spPr>
          <a:xfrm>
            <a:off x="485775" y="3186113"/>
            <a:ext cx="3857625"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Diseñar e implementar un modelo de base de datos relacional en SQL que organice la información para facilitar consultas.</a:t>
            </a:r>
            <a:endParaRPr sz="837">
              <a:solidFill>
                <a:schemeClr val="dk1"/>
              </a:solidFill>
              <a:latin typeface="Calibri"/>
              <a:ea typeface="Calibri"/>
              <a:cs typeface="Calibri"/>
              <a:sym typeface="Calibri"/>
            </a:endParaRPr>
          </a:p>
        </p:txBody>
      </p:sp>
      <p:sp>
        <p:nvSpPr>
          <p:cNvPr id="62" name="Google Shape;62;p3"/>
          <p:cNvSpPr/>
          <p:nvPr/>
        </p:nvSpPr>
        <p:spPr>
          <a:xfrm>
            <a:off x="485775" y="3643313"/>
            <a:ext cx="3857625"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1046"/>
              <a:buFont typeface="Noto Sans"/>
              <a:buNone/>
            </a:pPr>
            <a:r>
              <a:rPr b="1" lang="en-US" sz="1046">
                <a:solidFill>
                  <a:srgbClr val="2C3E50"/>
                </a:solidFill>
                <a:latin typeface="Noto Sans"/>
                <a:ea typeface="Noto Sans"/>
                <a:cs typeface="Noto Sans"/>
                <a:sym typeface="Noto Sans"/>
              </a:rPr>
              <a:t>Objetivo 3</a:t>
            </a:r>
            <a:endParaRPr sz="1046">
              <a:solidFill>
                <a:schemeClr val="dk1"/>
              </a:solidFill>
              <a:latin typeface="Calibri"/>
              <a:ea typeface="Calibri"/>
              <a:cs typeface="Calibri"/>
              <a:sym typeface="Calibri"/>
            </a:endParaRPr>
          </a:p>
        </p:txBody>
      </p:sp>
      <p:sp>
        <p:nvSpPr>
          <p:cNvPr id="63" name="Google Shape;63;p3"/>
          <p:cNvSpPr/>
          <p:nvPr/>
        </p:nvSpPr>
        <p:spPr>
          <a:xfrm>
            <a:off x="485775" y="3857625"/>
            <a:ext cx="3857625" cy="5143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Desarrollar, entrenar y comparar diferentes modelos de ML/DL para clasificar emociones y predecir comportamientos. Acompañarlo de una propuesta de IA Generativa.</a:t>
            </a:r>
            <a:endParaRPr sz="837">
              <a:solidFill>
                <a:schemeClr val="dk1"/>
              </a:solidFill>
              <a:latin typeface="Calibri"/>
              <a:ea typeface="Calibri"/>
              <a:cs typeface="Calibri"/>
              <a:sym typeface="Calibri"/>
            </a:endParaRPr>
          </a:p>
        </p:txBody>
      </p:sp>
      <p:sp>
        <p:nvSpPr>
          <p:cNvPr id="64" name="Google Shape;64;p3"/>
          <p:cNvSpPr/>
          <p:nvPr/>
        </p:nvSpPr>
        <p:spPr>
          <a:xfrm>
            <a:off x="485775" y="4486275"/>
            <a:ext cx="3857625" cy="21431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1046"/>
              <a:buFont typeface="Noto Sans"/>
              <a:buNone/>
            </a:pPr>
            <a:r>
              <a:rPr b="1" lang="en-US" sz="1046">
                <a:solidFill>
                  <a:srgbClr val="2C3E50"/>
                </a:solidFill>
                <a:latin typeface="Noto Sans"/>
                <a:ea typeface="Noto Sans"/>
                <a:cs typeface="Noto Sans"/>
                <a:sym typeface="Noto Sans"/>
              </a:rPr>
              <a:t>Objetivo 4</a:t>
            </a:r>
            <a:endParaRPr sz="1046">
              <a:solidFill>
                <a:schemeClr val="dk1"/>
              </a:solidFill>
              <a:latin typeface="Calibri"/>
              <a:ea typeface="Calibri"/>
              <a:cs typeface="Calibri"/>
              <a:sym typeface="Calibri"/>
            </a:endParaRPr>
          </a:p>
        </p:txBody>
      </p:sp>
      <p:sp>
        <p:nvSpPr>
          <p:cNvPr id="65" name="Google Shape;65;p3"/>
          <p:cNvSpPr/>
          <p:nvPr/>
        </p:nvSpPr>
        <p:spPr>
          <a:xfrm>
            <a:off x="485775" y="4700588"/>
            <a:ext cx="3857625"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Generar un dashboard de insights para presentar los datos y conclusiones, cargando los datos en Power BI.</a:t>
            </a:r>
            <a:endParaRPr sz="837">
              <a:solidFill>
                <a:schemeClr val="dk1"/>
              </a:solidFill>
              <a:latin typeface="Calibri"/>
              <a:ea typeface="Calibri"/>
              <a:cs typeface="Calibri"/>
              <a:sym typeface="Calibri"/>
            </a:endParaRPr>
          </a:p>
        </p:txBody>
      </p:sp>
      <p:pic>
        <p:nvPicPr>
          <p:cNvPr id="66" name="Google Shape;66;p3"/>
          <p:cNvPicPr preferRelativeResize="0"/>
          <p:nvPr/>
        </p:nvPicPr>
        <p:blipFill rotWithShape="1">
          <a:blip r:embed="rId3">
            <a:alphaModFix/>
          </a:blip>
          <a:srcRect b="28656" l="15402" r="11720" t="23611"/>
          <a:stretch/>
        </p:blipFill>
        <p:spPr>
          <a:xfrm>
            <a:off x="4480460" y="2597363"/>
            <a:ext cx="4177765" cy="1564850"/>
          </a:xfrm>
          <a:prstGeom prst="rect">
            <a:avLst/>
          </a:prstGeom>
          <a:noFill/>
          <a:ln>
            <a:noFill/>
          </a:ln>
        </p:spPr>
      </p:pic>
      <p:pic>
        <p:nvPicPr>
          <p:cNvPr id="67" name="Google Shape;67;p3"/>
          <p:cNvPicPr preferRelativeResize="0"/>
          <p:nvPr/>
        </p:nvPicPr>
        <p:blipFill rotWithShape="1">
          <a:blip r:embed="rId3">
            <a:alphaModFix/>
          </a:blip>
          <a:srcRect b="28656" l="15402" r="11720" t="23611"/>
          <a:stretch/>
        </p:blipFill>
        <p:spPr>
          <a:xfrm>
            <a:off x="7808123" y="4700588"/>
            <a:ext cx="1194702" cy="4474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4"/>
          <p:cNvSpPr/>
          <p:nvPr/>
        </p:nvSpPr>
        <p:spPr>
          <a:xfrm>
            <a:off x="342900" y="342900"/>
            <a:ext cx="8458200" cy="3857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C3E50"/>
              </a:buClr>
              <a:buSzPts val="2025"/>
              <a:buFont typeface="Roboto"/>
              <a:buNone/>
            </a:pPr>
            <a:r>
              <a:rPr b="1" lang="en-US" sz="2025">
                <a:solidFill>
                  <a:srgbClr val="2C3E50"/>
                </a:solidFill>
                <a:latin typeface="Roboto"/>
                <a:ea typeface="Roboto"/>
                <a:cs typeface="Roboto"/>
                <a:sym typeface="Roboto"/>
              </a:rPr>
              <a:t>METODOLOGÍA Y LIMPIEZA DE DATOS</a:t>
            </a:r>
            <a:endParaRPr sz="2025">
              <a:solidFill>
                <a:schemeClr val="dk1"/>
              </a:solidFill>
              <a:latin typeface="Calibri"/>
              <a:ea typeface="Calibri"/>
              <a:cs typeface="Calibri"/>
              <a:sym typeface="Calibri"/>
            </a:endParaRPr>
          </a:p>
        </p:txBody>
      </p:sp>
      <p:sp>
        <p:nvSpPr>
          <p:cNvPr id="74" name="Google Shape;74;p4"/>
          <p:cNvSpPr/>
          <p:nvPr/>
        </p:nvSpPr>
        <p:spPr>
          <a:xfrm>
            <a:off x="342900" y="900113"/>
            <a:ext cx="4000500" cy="25717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98DB"/>
              </a:buClr>
              <a:buSzPts val="1350"/>
              <a:buFont typeface="Roboto"/>
              <a:buNone/>
            </a:pPr>
            <a:r>
              <a:rPr b="1" lang="en-US" sz="1350">
                <a:solidFill>
                  <a:srgbClr val="3498DB"/>
                </a:solidFill>
                <a:latin typeface="Roboto"/>
                <a:ea typeface="Roboto"/>
                <a:cs typeface="Roboto"/>
                <a:sym typeface="Roboto"/>
              </a:rPr>
              <a:t>Pipeline de Limpieza de Datos</a:t>
            </a:r>
            <a:endParaRPr sz="1350">
              <a:solidFill>
                <a:schemeClr val="dk1"/>
              </a:solidFill>
              <a:latin typeface="Calibri"/>
              <a:ea typeface="Calibri"/>
              <a:cs typeface="Calibri"/>
              <a:sym typeface="Calibri"/>
            </a:endParaRPr>
          </a:p>
        </p:txBody>
      </p:sp>
      <p:sp>
        <p:nvSpPr>
          <p:cNvPr id="75" name="Google Shape;75;p4"/>
          <p:cNvSpPr/>
          <p:nvPr/>
        </p:nvSpPr>
        <p:spPr>
          <a:xfrm>
            <a:off x="342900" y="1271588"/>
            <a:ext cx="4000500"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Partiendo de archivos JSON, se identificaron y corrigieron diversos problemas de calidad:</a:t>
            </a:r>
            <a:endParaRPr sz="837">
              <a:solidFill>
                <a:schemeClr val="dk1"/>
              </a:solidFill>
              <a:latin typeface="Calibri"/>
              <a:ea typeface="Calibri"/>
              <a:cs typeface="Calibri"/>
              <a:sym typeface="Calibri"/>
            </a:endParaRPr>
          </a:p>
        </p:txBody>
      </p:sp>
      <p:sp>
        <p:nvSpPr>
          <p:cNvPr id="76" name="Google Shape;76;p4"/>
          <p:cNvSpPr/>
          <p:nvPr/>
        </p:nvSpPr>
        <p:spPr>
          <a:xfrm>
            <a:off x="450056" y="1728788"/>
            <a:ext cx="389334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837"/>
              <a:buFont typeface="Noto Sans"/>
              <a:buNone/>
            </a:pPr>
            <a:r>
              <a:rPr b="1" lang="en-US" sz="837">
                <a:solidFill>
                  <a:srgbClr val="2C3E50"/>
                </a:solidFill>
                <a:latin typeface="Noto Sans"/>
                <a:ea typeface="Noto Sans"/>
                <a:cs typeface="Noto Sans"/>
                <a:sym typeface="Noto Sans"/>
              </a:rPr>
              <a:t>Formato de datos</a:t>
            </a:r>
            <a:endParaRPr sz="837">
              <a:solidFill>
                <a:schemeClr val="dk1"/>
              </a:solidFill>
              <a:latin typeface="Calibri"/>
              <a:ea typeface="Calibri"/>
              <a:cs typeface="Calibri"/>
              <a:sym typeface="Calibri"/>
            </a:endParaRPr>
          </a:p>
        </p:txBody>
      </p:sp>
      <p:sp>
        <p:nvSpPr>
          <p:cNvPr id="77" name="Google Shape;77;p4"/>
          <p:cNvSpPr/>
          <p:nvPr/>
        </p:nvSpPr>
        <p:spPr>
          <a:xfrm>
            <a:off x="450056" y="1900238"/>
            <a:ext cx="3893344"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Desglose de datos encapsulados en diccionarios y homogeneización de tablas.</a:t>
            </a:r>
            <a:endParaRPr sz="837">
              <a:solidFill>
                <a:schemeClr val="dk1"/>
              </a:solidFill>
              <a:latin typeface="Calibri"/>
              <a:ea typeface="Calibri"/>
              <a:cs typeface="Calibri"/>
              <a:sym typeface="Calibri"/>
            </a:endParaRPr>
          </a:p>
        </p:txBody>
      </p:sp>
      <p:sp>
        <p:nvSpPr>
          <p:cNvPr id="78" name="Google Shape;78;p4"/>
          <p:cNvSpPr/>
          <p:nvPr/>
        </p:nvSpPr>
        <p:spPr>
          <a:xfrm>
            <a:off x="450056" y="2328863"/>
            <a:ext cx="389334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837"/>
              <a:buFont typeface="Noto Sans"/>
              <a:buNone/>
            </a:pPr>
            <a:r>
              <a:rPr b="1" lang="en-US" sz="837">
                <a:solidFill>
                  <a:srgbClr val="2C3E50"/>
                </a:solidFill>
                <a:latin typeface="Noto Sans"/>
                <a:ea typeface="Noto Sans"/>
                <a:cs typeface="Noto Sans"/>
                <a:sym typeface="Noto Sans"/>
              </a:rPr>
              <a:t>Valores negativos</a:t>
            </a:r>
            <a:endParaRPr sz="837">
              <a:solidFill>
                <a:schemeClr val="dk1"/>
              </a:solidFill>
              <a:latin typeface="Calibri"/>
              <a:ea typeface="Calibri"/>
              <a:cs typeface="Calibri"/>
              <a:sym typeface="Calibri"/>
            </a:endParaRPr>
          </a:p>
        </p:txBody>
      </p:sp>
      <p:sp>
        <p:nvSpPr>
          <p:cNvPr id="79" name="Google Shape;79;p4"/>
          <p:cNvSpPr/>
          <p:nvPr/>
        </p:nvSpPr>
        <p:spPr>
          <a:xfrm>
            <a:off x="450056" y="2500313"/>
            <a:ext cx="3893344"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Tiempo de espera, costes y duraciones negativas transformados a valores positivos.</a:t>
            </a:r>
            <a:endParaRPr sz="837">
              <a:solidFill>
                <a:schemeClr val="dk1"/>
              </a:solidFill>
              <a:latin typeface="Calibri"/>
              <a:ea typeface="Calibri"/>
              <a:cs typeface="Calibri"/>
              <a:sym typeface="Calibri"/>
            </a:endParaRPr>
          </a:p>
        </p:txBody>
      </p:sp>
      <p:sp>
        <p:nvSpPr>
          <p:cNvPr id="80" name="Google Shape;80;p4"/>
          <p:cNvSpPr/>
          <p:nvPr/>
        </p:nvSpPr>
        <p:spPr>
          <a:xfrm>
            <a:off x="450056" y="2928938"/>
            <a:ext cx="389334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837"/>
              <a:buFont typeface="Noto Sans"/>
              <a:buNone/>
            </a:pPr>
            <a:r>
              <a:rPr b="1" lang="en-US" sz="837">
                <a:solidFill>
                  <a:srgbClr val="2C3E50"/>
                </a:solidFill>
                <a:latin typeface="Noto Sans"/>
                <a:ea typeface="Noto Sans"/>
                <a:cs typeface="Noto Sans"/>
                <a:sym typeface="Noto Sans"/>
              </a:rPr>
              <a:t>ID de visitante inconsistente</a:t>
            </a:r>
            <a:endParaRPr sz="837">
              <a:solidFill>
                <a:schemeClr val="dk1"/>
              </a:solidFill>
              <a:latin typeface="Calibri"/>
              <a:ea typeface="Calibri"/>
              <a:cs typeface="Calibri"/>
              <a:sym typeface="Calibri"/>
            </a:endParaRPr>
          </a:p>
        </p:txBody>
      </p:sp>
      <p:sp>
        <p:nvSpPr>
          <p:cNvPr id="81" name="Google Shape;81;p4"/>
          <p:cNvSpPr/>
          <p:nvPr/>
        </p:nvSpPr>
        <p:spPr>
          <a:xfrm>
            <a:off x="450056" y="3100388"/>
            <a:ext cx="3893344"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Se creó un nuevo campo id_visitante a partir de procedencia, duración y día de visita.</a:t>
            </a:r>
            <a:endParaRPr sz="837">
              <a:solidFill>
                <a:schemeClr val="dk1"/>
              </a:solidFill>
              <a:latin typeface="Calibri"/>
              <a:ea typeface="Calibri"/>
              <a:cs typeface="Calibri"/>
              <a:sym typeface="Calibri"/>
            </a:endParaRPr>
          </a:p>
        </p:txBody>
      </p:sp>
      <p:sp>
        <p:nvSpPr>
          <p:cNvPr id="82" name="Google Shape;82;p4"/>
          <p:cNvSpPr/>
          <p:nvPr/>
        </p:nvSpPr>
        <p:spPr>
          <a:xfrm>
            <a:off x="450056" y="3529013"/>
            <a:ext cx="389334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837"/>
              <a:buFont typeface="Noto Sans"/>
              <a:buNone/>
            </a:pPr>
            <a:r>
              <a:rPr b="1" lang="en-US" sz="837">
                <a:solidFill>
                  <a:srgbClr val="2C3E50"/>
                </a:solidFill>
                <a:latin typeface="Noto Sans"/>
                <a:ea typeface="Noto Sans"/>
                <a:cs typeface="Noto Sans"/>
                <a:sym typeface="Noto Sans"/>
              </a:rPr>
              <a:t>Valores extremos en duración</a:t>
            </a:r>
            <a:endParaRPr sz="837">
              <a:solidFill>
                <a:schemeClr val="dk1"/>
              </a:solidFill>
              <a:latin typeface="Calibri"/>
              <a:ea typeface="Calibri"/>
              <a:cs typeface="Calibri"/>
              <a:sym typeface="Calibri"/>
            </a:endParaRPr>
          </a:p>
        </p:txBody>
      </p:sp>
      <p:sp>
        <p:nvSpPr>
          <p:cNvPr id="83" name="Google Shape;83;p4"/>
          <p:cNvSpPr/>
          <p:nvPr/>
        </p:nvSpPr>
        <p:spPr>
          <a:xfrm>
            <a:off x="450056" y="3700463"/>
            <a:ext cx="3893344"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Visitas con duración superior a 9 horas imputadas con la duración media de 350 minutos.</a:t>
            </a:r>
            <a:endParaRPr sz="837">
              <a:solidFill>
                <a:schemeClr val="dk1"/>
              </a:solidFill>
              <a:latin typeface="Calibri"/>
              <a:ea typeface="Calibri"/>
              <a:cs typeface="Calibri"/>
              <a:sym typeface="Calibri"/>
            </a:endParaRPr>
          </a:p>
        </p:txBody>
      </p:sp>
      <p:sp>
        <p:nvSpPr>
          <p:cNvPr id="84" name="Google Shape;84;p4"/>
          <p:cNvSpPr/>
          <p:nvPr/>
        </p:nvSpPr>
        <p:spPr>
          <a:xfrm>
            <a:off x="450056" y="4129088"/>
            <a:ext cx="389334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837"/>
              <a:buFont typeface="Noto Sans"/>
              <a:buNone/>
            </a:pPr>
            <a:r>
              <a:rPr b="1" lang="en-US" sz="837">
                <a:solidFill>
                  <a:srgbClr val="2C3E50"/>
                </a:solidFill>
                <a:latin typeface="Noto Sans"/>
                <a:ea typeface="Noto Sans"/>
                <a:cs typeface="Noto Sans"/>
                <a:sym typeface="Noto Sans"/>
              </a:rPr>
              <a:t>Valores atípicos en costes</a:t>
            </a:r>
            <a:endParaRPr sz="837">
              <a:solidFill>
                <a:schemeClr val="dk1"/>
              </a:solidFill>
              <a:latin typeface="Calibri"/>
              <a:ea typeface="Calibri"/>
              <a:cs typeface="Calibri"/>
              <a:sym typeface="Calibri"/>
            </a:endParaRPr>
          </a:p>
        </p:txBody>
      </p:sp>
      <p:sp>
        <p:nvSpPr>
          <p:cNvPr id="85" name="Google Shape;85;p4"/>
          <p:cNvSpPr/>
          <p:nvPr/>
        </p:nvSpPr>
        <p:spPr>
          <a:xfrm>
            <a:off x="450056" y="4300538"/>
            <a:ext cx="3893344"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Tickets con valores muy bajos revisados por tipo de entrada.</a:t>
            </a:r>
            <a:endParaRPr sz="837">
              <a:solidFill>
                <a:schemeClr val="dk1"/>
              </a:solidFill>
              <a:latin typeface="Calibri"/>
              <a:ea typeface="Calibri"/>
              <a:cs typeface="Calibri"/>
              <a:sym typeface="Calibri"/>
            </a:endParaRPr>
          </a:p>
        </p:txBody>
      </p:sp>
      <p:pic>
        <p:nvPicPr>
          <p:cNvPr descr="preencoded.png" id="86" name="Google Shape;86;p4"/>
          <p:cNvPicPr preferRelativeResize="0"/>
          <p:nvPr/>
        </p:nvPicPr>
        <p:blipFill rotWithShape="1">
          <a:blip r:embed="rId3">
            <a:alphaModFix/>
          </a:blip>
          <a:srcRect b="0" l="0" r="0" t="0"/>
          <a:stretch/>
        </p:blipFill>
        <p:spPr>
          <a:xfrm>
            <a:off x="5079206" y="1348383"/>
            <a:ext cx="3214688" cy="1923455"/>
          </a:xfrm>
          <a:prstGeom prst="rect">
            <a:avLst/>
          </a:prstGeom>
          <a:noFill/>
          <a:ln>
            <a:noFill/>
          </a:ln>
        </p:spPr>
      </p:pic>
      <p:sp>
        <p:nvSpPr>
          <p:cNvPr id="87" name="Google Shape;87;p4"/>
          <p:cNvSpPr/>
          <p:nvPr/>
        </p:nvSpPr>
        <p:spPr>
          <a:xfrm>
            <a:off x="342900" y="4525963"/>
            <a:ext cx="8458200" cy="200025"/>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34495E"/>
              </a:buClr>
              <a:buSzPts val="942"/>
              <a:buFont typeface="Noto Sans"/>
              <a:buNone/>
            </a:pPr>
            <a:r>
              <a:rPr b="1" lang="en-US" sz="942">
                <a:solidFill>
                  <a:srgbClr val="34495E"/>
                </a:solidFill>
                <a:latin typeface="Noto Sans"/>
                <a:ea typeface="Noto Sans"/>
                <a:cs typeface="Noto Sans"/>
                <a:sym typeface="Noto Sans"/>
              </a:rPr>
              <a:t>Análisis Exploratorio</a:t>
            </a:r>
            <a:endParaRPr sz="942">
              <a:solidFill>
                <a:schemeClr val="dk1"/>
              </a:solidFill>
              <a:latin typeface="Calibri"/>
              <a:ea typeface="Calibri"/>
              <a:cs typeface="Calibri"/>
              <a:sym typeface="Calibri"/>
            </a:endParaRPr>
          </a:p>
        </p:txBody>
      </p:sp>
      <p:sp>
        <p:nvSpPr>
          <p:cNvPr id="88" name="Google Shape;88;p4"/>
          <p:cNvSpPr/>
          <p:nvPr/>
        </p:nvSpPr>
        <p:spPr>
          <a:xfrm>
            <a:off x="342900" y="4707722"/>
            <a:ext cx="8458200" cy="3429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Se realizaron visualizaciones como mapamundi de distribución geográfica de visitantes, gráficos de número de visitantes por atracción, distribución de entradas y duraciones medias.</a:t>
            </a:r>
            <a:endParaRPr sz="837">
              <a:solidFill>
                <a:schemeClr val="dk1"/>
              </a:solidFill>
              <a:latin typeface="Calibri"/>
              <a:ea typeface="Calibri"/>
              <a:cs typeface="Calibri"/>
              <a:sym typeface="Calibri"/>
            </a:endParaRPr>
          </a:p>
        </p:txBody>
      </p:sp>
      <p:pic>
        <p:nvPicPr>
          <p:cNvPr id="89" name="Google Shape;89;p4"/>
          <p:cNvPicPr preferRelativeResize="0"/>
          <p:nvPr/>
        </p:nvPicPr>
        <p:blipFill rotWithShape="1">
          <a:blip r:embed="rId4">
            <a:alphaModFix/>
          </a:blip>
          <a:srcRect b="28656" l="15402" r="11720" t="23611"/>
          <a:stretch/>
        </p:blipFill>
        <p:spPr>
          <a:xfrm>
            <a:off x="7949298" y="28904"/>
            <a:ext cx="1194702" cy="4474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5"/>
          <p:cNvPicPr preferRelativeResize="0"/>
          <p:nvPr/>
        </p:nvPicPr>
        <p:blipFill rotWithShape="1">
          <a:blip r:embed="rId3">
            <a:alphaModFix/>
          </a:blip>
          <a:srcRect b="0" l="0" r="0" t="0"/>
          <a:stretch/>
        </p:blipFill>
        <p:spPr>
          <a:xfrm>
            <a:off x="479502" y="2793380"/>
            <a:ext cx="3607419" cy="1968819"/>
          </a:xfrm>
          <a:prstGeom prst="rect">
            <a:avLst/>
          </a:prstGeom>
          <a:noFill/>
          <a:ln>
            <a:noFill/>
          </a:ln>
        </p:spPr>
      </p:pic>
      <p:pic>
        <p:nvPicPr>
          <p:cNvPr id="95" name="Google Shape;95;p5"/>
          <p:cNvPicPr preferRelativeResize="0"/>
          <p:nvPr/>
        </p:nvPicPr>
        <p:blipFill rotWithShape="1">
          <a:blip r:embed="rId4">
            <a:alphaModFix/>
          </a:blip>
          <a:srcRect b="0" l="0" r="0" t="0"/>
          <a:stretch/>
        </p:blipFill>
        <p:spPr>
          <a:xfrm>
            <a:off x="273377" y="587833"/>
            <a:ext cx="3908329" cy="1907960"/>
          </a:xfrm>
          <a:prstGeom prst="rect">
            <a:avLst/>
          </a:prstGeom>
          <a:noFill/>
          <a:ln>
            <a:noFill/>
          </a:ln>
        </p:spPr>
      </p:pic>
      <p:pic>
        <p:nvPicPr>
          <p:cNvPr id="96" name="Google Shape;96;p5"/>
          <p:cNvPicPr preferRelativeResize="0"/>
          <p:nvPr/>
        </p:nvPicPr>
        <p:blipFill rotWithShape="1">
          <a:blip r:embed="rId5">
            <a:alphaModFix/>
          </a:blip>
          <a:srcRect b="0" l="0" r="0" t="0"/>
          <a:stretch/>
        </p:blipFill>
        <p:spPr>
          <a:xfrm>
            <a:off x="4181706" y="643270"/>
            <a:ext cx="4633652" cy="1886963"/>
          </a:xfrm>
          <a:prstGeom prst="rect">
            <a:avLst/>
          </a:prstGeom>
          <a:noFill/>
          <a:ln>
            <a:noFill/>
          </a:ln>
        </p:spPr>
      </p:pic>
      <p:pic>
        <p:nvPicPr>
          <p:cNvPr id="97" name="Google Shape;97;p5"/>
          <p:cNvPicPr preferRelativeResize="0"/>
          <p:nvPr/>
        </p:nvPicPr>
        <p:blipFill rotWithShape="1">
          <a:blip r:embed="rId6">
            <a:alphaModFix/>
          </a:blip>
          <a:srcRect b="0" l="0" r="0" t="0"/>
          <a:stretch/>
        </p:blipFill>
        <p:spPr>
          <a:xfrm>
            <a:off x="4238445" y="2793380"/>
            <a:ext cx="4674721" cy="1816563"/>
          </a:xfrm>
          <a:prstGeom prst="rect">
            <a:avLst/>
          </a:prstGeom>
          <a:noFill/>
          <a:ln>
            <a:noFill/>
          </a:ln>
        </p:spPr>
      </p:pic>
      <p:pic>
        <p:nvPicPr>
          <p:cNvPr id="98" name="Google Shape;98;p5"/>
          <p:cNvPicPr preferRelativeResize="0"/>
          <p:nvPr/>
        </p:nvPicPr>
        <p:blipFill rotWithShape="1">
          <a:blip r:embed="rId7">
            <a:alphaModFix/>
          </a:blip>
          <a:srcRect b="28656" l="15402" r="11720" t="23611"/>
          <a:stretch/>
        </p:blipFill>
        <p:spPr>
          <a:xfrm>
            <a:off x="7808123" y="4639886"/>
            <a:ext cx="1194702" cy="4474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p:nvPr/>
        </p:nvSpPr>
        <p:spPr>
          <a:xfrm>
            <a:off x="432447" y="676603"/>
            <a:ext cx="3901455" cy="445443"/>
          </a:xfrm>
          <a:prstGeom prst="rect">
            <a:avLst/>
          </a:prstGeom>
          <a:noFill/>
          <a:ln>
            <a:noFill/>
          </a:ln>
        </p:spPr>
        <p:txBody>
          <a:bodyPr anchorCtr="0" anchor="t" bIns="0" lIns="0" spcFirstLastPara="1" rIns="0" wrap="square" tIns="0">
            <a:noAutofit/>
          </a:bodyPr>
          <a:lstStyle/>
          <a:p>
            <a:pPr indent="0" lvl="0" marL="0" marR="0" rtl="0" algn="l">
              <a:lnSpc>
                <a:spcPct val="125854"/>
              </a:lnSpc>
              <a:spcBef>
                <a:spcPts val="0"/>
              </a:spcBef>
              <a:spcAft>
                <a:spcPts val="0"/>
              </a:spcAft>
              <a:buNone/>
            </a:pPr>
            <a:r>
              <a:rPr b="1" lang="en-US" sz="2025">
                <a:solidFill>
                  <a:srgbClr val="2C3E50"/>
                </a:solidFill>
                <a:latin typeface="Roboto"/>
                <a:ea typeface="Roboto"/>
                <a:cs typeface="Roboto"/>
                <a:sym typeface="Roboto"/>
              </a:rPr>
              <a:t>Pipeline de preparación</a:t>
            </a:r>
            <a:r>
              <a:rPr lang="en-US" sz="2781">
                <a:solidFill>
                  <a:srgbClr val="1F1E1E"/>
                </a:solidFill>
                <a:latin typeface="Alexandria SemiBold"/>
                <a:ea typeface="Alexandria SemiBold"/>
                <a:cs typeface="Alexandria SemiBold"/>
                <a:sym typeface="Alexandria SemiBold"/>
              </a:rPr>
              <a:t> para SQL</a:t>
            </a:r>
            <a:endParaRPr sz="2781">
              <a:solidFill>
                <a:schemeClr val="dk1"/>
              </a:solidFill>
              <a:latin typeface="Calibri"/>
              <a:ea typeface="Calibri"/>
              <a:cs typeface="Calibri"/>
              <a:sym typeface="Calibri"/>
            </a:endParaRPr>
          </a:p>
        </p:txBody>
      </p:sp>
      <p:sp>
        <p:nvSpPr>
          <p:cNvPr id="104" name="Google Shape;104;p6"/>
          <p:cNvSpPr/>
          <p:nvPr/>
        </p:nvSpPr>
        <p:spPr>
          <a:xfrm>
            <a:off x="473943" y="2138363"/>
            <a:ext cx="1896666" cy="135359"/>
          </a:xfrm>
          <a:prstGeom prst="roundRect">
            <a:avLst>
              <a:gd fmla="val 42017" name="adj"/>
            </a:avLst>
          </a:prstGeom>
          <a:solidFill>
            <a:srgbClr val="D5DCF6"/>
          </a:solidFill>
          <a:ln cap="flat" cmpd="sng" w="9525">
            <a:solidFill>
              <a:srgbClr val="BBC2D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25">
              <a:solidFill>
                <a:schemeClr val="dk1"/>
              </a:solidFill>
              <a:latin typeface="Calibri"/>
              <a:ea typeface="Calibri"/>
              <a:cs typeface="Calibri"/>
              <a:sym typeface="Calibri"/>
            </a:endParaRPr>
          </a:p>
        </p:txBody>
      </p:sp>
      <p:sp>
        <p:nvSpPr>
          <p:cNvPr id="105" name="Google Shape;105;p6"/>
          <p:cNvSpPr/>
          <p:nvPr/>
        </p:nvSpPr>
        <p:spPr>
          <a:xfrm>
            <a:off x="473943" y="2476797"/>
            <a:ext cx="1896666" cy="445294"/>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lang="en-US" sz="1375">
                <a:solidFill>
                  <a:srgbClr val="3B3535"/>
                </a:solidFill>
                <a:latin typeface="Alexandria SemiBold"/>
                <a:ea typeface="Alexandria SemiBold"/>
                <a:cs typeface="Alexandria SemiBold"/>
                <a:sym typeface="Alexandria SemiBold"/>
              </a:rPr>
              <a:t>Limpieza y transformación</a:t>
            </a:r>
            <a:endParaRPr sz="1375">
              <a:solidFill>
                <a:schemeClr val="dk1"/>
              </a:solidFill>
              <a:latin typeface="Calibri"/>
              <a:ea typeface="Calibri"/>
              <a:cs typeface="Calibri"/>
              <a:sym typeface="Calibri"/>
            </a:endParaRPr>
          </a:p>
        </p:txBody>
      </p:sp>
      <p:sp>
        <p:nvSpPr>
          <p:cNvPr id="106" name="Google Shape;106;p6"/>
          <p:cNvSpPr/>
          <p:nvPr/>
        </p:nvSpPr>
        <p:spPr>
          <a:xfrm>
            <a:off x="473943" y="3003277"/>
            <a:ext cx="1896666" cy="650081"/>
          </a:xfrm>
          <a:prstGeom prst="rect">
            <a:avLst/>
          </a:prstGeom>
          <a:noFill/>
          <a:ln>
            <a:noFill/>
          </a:ln>
        </p:spPr>
        <p:txBody>
          <a:bodyPr anchorCtr="0" anchor="t" bIns="0" lIns="0" spcFirstLastPara="1" rIns="0" wrap="square" tIns="0">
            <a:noAutofit/>
          </a:bodyPr>
          <a:lstStyle/>
          <a:p>
            <a:pPr indent="0" lvl="0" marL="0" marR="0" rtl="0" algn="l">
              <a:lnSpc>
                <a:spcPct val="158795"/>
              </a:lnSpc>
              <a:spcBef>
                <a:spcPts val="0"/>
              </a:spcBef>
              <a:spcAft>
                <a:spcPts val="0"/>
              </a:spcAft>
              <a:buNone/>
            </a:pPr>
            <a:r>
              <a:rPr lang="en-US" sz="1063">
                <a:solidFill>
                  <a:srgbClr val="3B3535"/>
                </a:solidFill>
                <a:latin typeface="Sora Light"/>
                <a:ea typeface="Sora Light"/>
                <a:cs typeface="Sora Light"/>
                <a:sym typeface="Sora Light"/>
              </a:rPr>
              <a:t>Hemos limpiado y transformado los datos para cargarlos en MySQL.</a:t>
            </a:r>
            <a:endParaRPr sz="1063">
              <a:solidFill>
                <a:schemeClr val="dk1"/>
              </a:solidFill>
              <a:latin typeface="Calibri"/>
              <a:ea typeface="Calibri"/>
              <a:cs typeface="Calibri"/>
              <a:sym typeface="Calibri"/>
            </a:endParaRPr>
          </a:p>
        </p:txBody>
      </p:sp>
      <p:sp>
        <p:nvSpPr>
          <p:cNvPr id="107" name="Google Shape;107;p6"/>
          <p:cNvSpPr/>
          <p:nvPr/>
        </p:nvSpPr>
        <p:spPr>
          <a:xfrm>
            <a:off x="2573685" y="1935287"/>
            <a:ext cx="1896740" cy="135359"/>
          </a:xfrm>
          <a:prstGeom prst="roundRect">
            <a:avLst>
              <a:gd fmla="val 42017" name="adj"/>
            </a:avLst>
          </a:prstGeom>
          <a:solidFill>
            <a:srgbClr val="D5DCF6"/>
          </a:solidFill>
          <a:ln cap="flat" cmpd="sng" w="9525">
            <a:solidFill>
              <a:srgbClr val="BBC2D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25">
              <a:solidFill>
                <a:schemeClr val="dk1"/>
              </a:solidFill>
              <a:latin typeface="Calibri"/>
              <a:ea typeface="Calibri"/>
              <a:cs typeface="Calibri"/>
              <a:sym typeface="Calibri"/>
            </a:endParaRPr>
          </a:p>
        </p:txBody>
      </p:sp>
      <p:sp>
        <p:nvSpPr>
          <p:cNvPr id="108" name="Google Shape;108;p6"/>
          <p:cNvSpPr/>
          <p:nvPr/>
        </p:nvSpPr>
        <p:spPr>
          <a:xfrm>
            <a:off x="2573685" y="2273722"/>
            <a:ext cx="1896740" cy="445294"/>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lang="en-US" sz="1375">
                <a:solidFill>
                  <a:srgbClr val="3B3535"/>
                </a:solidFill>
                <a:latin typeface="Alexandria SemiBold"/>
                <a:ea typeface="Alexandria SemiBold"/>
                <a:cs typeface="Alexandria SemiBold"/>
                <a:sym typeface="Alexandria SemiBold"/>
              </a:rPr>
              <a:t>Solución de errores técnicos</a:t>
            </a:r>
            <a:endParaRPr sz="1375">
              <a:solidFill>
                <a:schemeClr val="dk1"/>
              </a:solidFill>
              <a:latin typeface="Calibri"/>
              <a:ea typeface="Calibri"/>
              <a:cs typeface="Calibri"/>
              <a:sym typeface="Calibri"/>
            </a:endParaRPr>
          </a:p>
        </p:txBody>
      </p:sp>
      <p:sp>
        <p:nvSpPr>
          <p:cNvPr id="109" name="Google Shape;109;p6"/>
          <p:cNvSpPr/>
          <p:nvPr/>
        </p:nvSpPr>
        <p:spPr>
          <a:xfrm>
            <a:off x="2573685" y="2800201"/>
            <a:ext cx="1896740" cy="1083469"/>
          </a:xfrm>
          <a:prstGeom prst="rect">
            <a:avLst/>
          </a:prstGeom>
          <a:noFill/>
          <a:ln>
            <a:noFill/>
          </a:ln>
        </p:spPr>
        <p:txBody>
          <a:bodyPr anchorCtr="0" anchor="t" bIns="0" lIns="0" spcFirstLastPara="1" rIns="0" wrap="square" tIns="0">
            <a:noAutofit/>
          </a:bodyPr>
          <a:lstStyle/>
          <a:p>
            <a:pPr indent="0" lvl="0" marL="0" marR="0" rtl="0" algn="l">
              <a:lnSpc>
                <a:spcPct val="158795"/>
              </a:lnSpc>
              <a:spcBef>
                <a:spcPts val="0"/>
              </a:spcBef>
              <a:spcAft>
                <a:spcPts val="0"/>
              </a:spcAft>
              <a:buNone/>
            </a:pPr>
            <a:r>
              <a:rPr lang="en-US" sz="1063">
                <a:solidFill>
                  <a:srgbClr val="3B3535"/>
                </a:solidFill>
                <a:latin typeface="Sora Light"/>
                <a:ea typeface="Sora Light"/>
                <a:cs typeface="Sora Light"/>
                <a:sym typeface="Sora Light"/>
              </a:rPr>
              <a:t>Hemos solucionado errores de codificación (utf-8 → latin1) y validación de tipos + problemas de carga de datos.</a:t>
            </a:r>
            <a:endParaRPr sz="1063">
              <a:solidFill>
                <a:schemeClr val="dk1"/>
              </a:solidFill>
              <a:latin typeface="Calibri"/>
              <a:ea typeface="Calibri"/>
              <a:cs typeface="Calibri"/>
              <a:sym typeface="Calibri"/>
            </a:endParaRPr>
          </a:p>
        </p:txBody>
      </p:sp>
      <p:sp>
        <p:nvSpPr>
          <p:cNvPr id="110" name="Google Shape;110;p6"/>
          <p:cNvSpPr/>
          <p:nvPr/>
        </p:nvSpPr>
        <p:spPr>
          <a:xfrm>
            <a:off x="4673501" y="1732137"/>
            <a:ext cx="1896740" cy="135359"/>
          </a:xfrm>
          <a:prstGeom prst="roundRect">
            <a:avLst>
              <a:gd fmla="val 42017" name="adj"/>
            </a:avLst>
          </a:prstGeom>
          <a:solidFill>
            <a:srgbClr val="D5DCF6"/>
          </a:solidFill>
          <a:ln cap="flat" cmpd="sng" w="9525">
            <a:solidFill>
              <a:srgbClr val="BBC2D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25">
              <a:solidFill>
                <a:schemeClr val="dk1"/>
              </a:solidFill>
              <a:latin typeface="Calibri"/>
              <a:ea typeface="Calibri"/>
              <a:cs typeface="Calibri"/>
              <a:sym typeface="Calibri"/>
            </a:endParaRPr>
          </a:p>
        </p:txBody>
      </p:sp>
      <p:sp>
        <p:nvSpPr>
          <p:cNvPr id="111" name="Google Shape;111;p6"/>
          <p:cNvSpPr/>
          <p:nvPr/>
        </p:nvSpPr>
        <p:spPr>
          <a:xfrm>
            <a:off x="4673501" y="2070571"/>
            <a:ext cx="1896740" cy="445294"/>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lang="en-US" sz="1375">
                <a:solidFill>
                  <a:srgbClr val="3B3535"/>
                </a:solidFill>
                <a:latin typeface="Alexandria SemiBold"/>
                <a:ea typeface="Alexandria SemiBold"/>
                <a:cs typeface="Alexandria SemiBold"/>
                <a:sym typeface="Alexandria SemiBold"/>
              </a:rPr>
              <a:t>Definición de reglas de negocio</a:t>
            </a:r>
            <a:endParaRPr sz="1375">
              <a:solidFill>
                <a:schemeClr val="dk1"/>
              </a:solidFill>
              <a:latin typeface="Calibri"/>
              <a:ea typeface="Calibri"/>
              <a:cs typeface="Calibri"/>
              <a:sym typeface="Calibri"/>
            </a:endParaRPr>
          </a:p>
        </p:txBody>
      </p:sp>
      <p:sp>
        <p:nvSpPr>
          <p:cNvPr id="112" name="Google Shape;112;p6"/>
          <p:cNvSpPr/>
          <p:nvPr/>
        </p:nvSpPr>
        <p:spPr>
          <a:xfrm>
            <a:off x="4673501" y="2597051"/>
            <a:ext cx="1896740" cy="1733550"/>
          </a:xfrm>
          <a:prstGeom prst="rect">
            <a:avLst/>
          </a:prstGeom>
          <a:noFill/>
          <a:ln>
            <a:noFill/>
          </a:ln>
        </p:spPr>
        <p:txBody>
          <a:bodyPr anchorCtr="0" anchor="t" bIns="0" lIns="0" spcFirstLastPara="1" rIns="0" wrap="square" tIns="0">
            <a:noAutofit/>
          </a:bodyPr>
          <a:lstStyle/>
          <a:p>
            <a:pPr indent="0" lvl="0" marL="0" marR="0" rtl="0" algn="l">
              <a:lnSpc>
                <a:spcPct val="158795"/>
              </a:lnSpc>
              <a:spcBef>
                <a:spcPts val="0"/>
              </a:spcBef>
              <a:spcAft>
                <a:spcPts val="0"/>
              </a:spcAft>
              <a:buNone/>
            </a:pPr>
            <a:r>
              <a:rPr lang="en-US" sz="1063">
                <a:solidFill>
                  <a:srgbClr val="3B3535"/>
                </a:solidFill>
                <a:latin typeface="Sora Light"/>
                <a:ea typeface="Sora Light"/>
                <a:cs typeface="Sora Light"/>
                <a:sym typeface="Sora Light"/>
              </a:rPr>
              <a:t>Hemos definido reglas de negocio para imputar valores anómalos (ej. duración &gt; 540 min = 350 min, FAST PASS que no cumplia reglas negocio imputado como PASE RAPIDO ERRONEO etc.).</a:t>
            </a:r>
            <a:endParaRPr sz="1063">
              <a:solidFill>
                <a:schemeClr val="dk1"/>
              </a:solidFill>
              <a:latin typeface="Calibri"/>
              <a:ea typeface="Calibri"/>
              <a:cs typeface="Calibri"/>
              <a:sym typeface="Calibri"/>
            </a:endParaRPr>
          </a:p>
        </p:txBody>
      </p:sp>
      <p:sp>
        <p:nvSpPr>
          <p:cNvPr id="113" name="Google Shape;113;p6"/>
          <p:cNvSpPr/>
          <p:nvPr/>
        </p:nvSpPr>
        <p:spPr>
          <a:xfrm>
            <a:off x="6773317" y="1529061"/>
            <a:ext cx="1896740" cy="135359"/>
          </a:xfrm>
          <a:prstGeom prst="roundRect">
            <a:avLst>
              <a:gd fmla="val 42017" name="adj"/>
            </a:avLst>
          </a:prstGeom>
          <a:solidFill>
            <a:srgbClr val="D5DCF6"/>
          </a:solidFill>
          <a:ln cap="flat" cmpd="sng" w="9525">
            <a:solidFill>
              <a:srgbClr val="BBC2D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25">
              <a:solidFill>
                <a:schemeClr val="dk1"/>
              </a:solidFill>
              <a:latin typeface="Calibri"/>
              <a:ea typeface="Calibri"/>
              <a:cs typeface="Calibri"/>
              <a:sym typeface="Calibri"/>
            </a:endParaRPr>
          </a:p>
        </p:txBody>
      </p:sp>
      <p:sp>
        <p:nvSpPr>
          <p:cNvPr id="114" name="Google Shape;114;p6"/>
          <p:cNvSpPr/>
          <p:nvPr/>
        </p:nvSpPr>
        <p:spPr>
          <a:xfrm>
            <a:off x="6773317" y="1867496"/>
            <a:ext cx="1781696" cy="222647"/>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lang="en-US" sz="1375">
                <a:solidFill>
                  <a:srgbClr val="3B3535"/>
                </a:solidFill>
                <a:latin typeface="Alexandria SemiBold"/>
                <a:ea typeface="Alexandria SemiBold"/>
                <a:cs typeface="Alexandria SemiBold"/>
                <a:sym typeface="Alexandria SemiBold"/>
              </a:rPr>
              <a:t>Preparación final</a:t>
            </a:r>
            <a:endParaRPr sz="1375">
              <a:solidFill>
                <a:schemeClr val="dk1"/>
              </a:solidFill>
              <a:latin typeface="Calibri"/>
              <a:ea typeface="Calibri"/>
              <a:cs typeface="Calibri"/>
              <a:sym typeface="Calibri"/>
            </a:endParaRPr>
          </a:p>
        </p:txBody>
      </p:sp>
      <p:sp>
        <p:nvSpPr>
          <p:cNvPr id="115" name="Google Shape;115;p6"/>
          <p:cNvSpPr/>
          <p:nvPr/>
        </p:nvSpPr>
        <p:spPr>
          <a:xfrm>
            <a:off x="6773317" y="2171328"/>
            <a:ext cx="1896740" cy="650081"/>
          </a:xfrm>
          <a:prstGeom prst="rect">
            <a:avLst/>
          </a:prstGeom>
          <a:noFill/>
          <a:ln>
            <a:noFill/>
          </a:ln>
        </p:spPr>
        <p:txBody>
          <a:bodyPr anchorCtr="0" anchor="t" bIns="0" lIns="0" spcFirstLastPara="1" rIns="0" wrap="square" tIns="0">
            <a:noAutofit/>
          </a:bodyPr>
          <a:lstStyle/>
          <a:p>
            <a:pPr indent="0" lvl="0" marL="0" marR="0" rtl="0" algn="l">
              <a:lnSpc>
                <a:spcPct val="158795"/>
              </a:lnSpc>
              <a:spcBef>
                <a:spcPts val="0"/>
              </a:spcBef>
              <a:spcAft>
                <a:spcPts val="0"/>
              </a:spcAft>
              <a:buNone/>
            </a:pPr>
            <a:r>
              <a:rPr lang="en-US" sz="1063">
                <a:solidFill>
                  <a:srgbClr val="3B3535"/>
                </a:solidFill>
                <a:latin typeface="Sora Light"/>
                <a:ea typeface="Sora Light"/>
                <a:cs typeface="Sora Light"/>
                <a:sym typeface="Sora Light"/>
              </a:rPr>
              <a:t>Los CSV están listos para su explotación mediante consultas SQL.</a:t>
            </a:r>
            <a:endParaRPr sz="1063">
              <a:solidFill>
                <a:schemeClr val="dk1"/>
              </a:solidFill>
              <a:latin typeface="Calibri"/>
              <a:ea typeface="Calibri"/>
              <a:cs typeface="Calibri"/>
              <a:sym typeface="Calibri"/>
            </a:endParaRPr>
          </a:p>
        </p:txBody>
      </p:sp>
      <p:sp>
        <p:nvSpPr>
          <p:cNvPr id="116" name="Google Shape;116;p6"/>
          <p:cNvSpPr/>
          <p:nvPr/>
        </p:nvSpPr>
        <p:spPr>
          <a:xfrm>
            <a:off x="432447" y="165410"/>
            <a:ext cx="8458200" cy="3857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C3E50"/>
              </a:buClr>
              <a:buSzPts val="2025"/>
              <a:buFont typeface="Roboto"/>
              <a:buNone/>
            </a:pPr>
            <a:r>
              <a:rPr b="1" lang="en-US" sz="2025">
                <a:solidFill>
                  <a:srgbClr val="2C3E50"/>
                </a:solidFill>
                <a:latin typeface="Roboto"/>
                <a:ea typeface="Roboto"/>
                <a:cs typeface="Roboto"/>
                <a:sym typeface="Roboto"/>
              </a:rPr>
              <a:t>BASE DE DATOS Y MODELO RELACIONAL</a:t>
            </a:r>
            <a:endParaRPr sz="2025">
              <a:solidFill>
                <a:schemeClr val="dk1"/>
              </a:solidFill>
              <a:latin typeface="Calibri"/>
              <a:ea typeface="Calibri"/>
              <a:cs typeface="Calibri"/>
              <a:sym typeface="Calibri"/>
            </a:endParaRPr>
          </a:p>
        </p:txBody>
      </p:sp>
      <p:pic>
        <p:nvPicPr>
          <p:cNvPr id="117" name="Google Shape;117;p6"/>
          <p:cNvPicPr preferRelativeResize="0"/>
          <p:nvPr/>
        </p:nvPicPr>
        <p:blipFill rotWithShape="1">
          <a:blip r:embed="rId3">
            <a:alphaModFix/>
          </a:blip>
          <a:srcRect b="28656" l="15402" r="11720" t="23611"/>
          <a:stretch/>
        </p:blipFill>
        <p:spPr>
          <a:xfrm>
            <a:off x="7874111" y="4696005"/>
            <a:ext cx="1194702" cy="447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p:nvPr/>
        </p:nvSpPr>
        <p:spPr>
          <a:xfrm>
            <a:off x="432447" y="165410"/>
            <a:ext cx="8458200" cy="3857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C3E50"/>
              </a:buClr>
              <a:buSzPts val="2025"/>
              <a:buFont typeface="Roboto"/>
              <a:buNone/>
            </a:pPr>
            <a:r>
              <a:rPr b="1" lang="en-US" sz="2025">
                <a:solidFill>
                  <a:srgbClr val="2C3E50"/>
                </a:solidFill>
                <a:latin typeface="Roboto"/>
                <a:ea typeface="Roboto"/>
                <a:cs typeface="Roboto"/>
                <a:sym typeface="Roboto"/>
              </a:rPr>
              <a:t>BASE DE DATOS Y MODELO RELACIONAL</a:t>
            </a:r>
            <a:endParaRPr sz="2025">
              <a:solidFill>
                <a:schemeClr val="dk1"/>
              </a:solidFill>
              <a:latin typeface="Calibri"/>
              <a:ea typeface="Calibri"/>
              <a:cs typeface="Calibri"/>
              <a:sym typeface="Calibri"/>
            </a:endParaRPr>
          </a:p>
        </p:txBody>
      </p:sp>
      <p:sp>
        <p:nvSpPr>
          <p:cNvPr id="124" name="Google Shape;124;p7"/>
          <p:cNvSpPr/>
          <p:nvPr/>
        </p:nvSpPr>
        <p:spPr>
          <a:xfrm>
            <a:off x="342900" y="804863"/>
            <a:ext cx="4000500" cy="25717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98DB"/>
              </a:buClr>
              <a:buSzPts val="1350"/>
              <a:buFont typeface="Roboto"/>
              <a:buNone/>
            </a:pPr>
            <a:r>
              <a:rPr b="1" lang="en-US" sz="1350">
                <a:solidFill>
                  <a:srgbClr val="3498DB"/>
                </a:solidFill>
                <a:latin typeface="Roboto"/>
                <a:ea typeface="Roboto"/>
                <a:cs typeface="Roboto"/>
                <a:sym typeface="Roboto"/>
              </a:rPr>
              <a:t>Modelo Relacional SQL</a:t>
            </a:r>
            <a:endParaRPr sz="1350">
              <a:solidFill>
                <a:schemeClr val="dk1"/>
              </a:solidFill>
              <a:latin typeface="Calibri"/>
              <a:ea typeface="Calibri"/>
              <a:cs typeface="Calibri"/>
              <a:sym typeface="Calibri"/>
            </a:endParaRPr>
          </a:p>
        </p:txBody>
      </p:sp>
      <p:sp>
        <p:nvSpPr>
          <p:cNvPr id="125" name="Google Shape;125;p7"/>
          <p:cNvSpPr/>
          <p:nvPr/>
        </p:nvSpPr>
        <p:spPr>
          <a:xfrm>
            <a:off x="301237" y="1025326"/>
            <a:ext cx="4000500" cy="5143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Tras la limpieza de datos, se diseñó un modelo relacional en MySQL que conecta las fuentes de datos y tablas principales para facilitar consultas analíticas.</a:t>
            </a:r>
            <a:endParaRPr sz="837">
              <a:solidFill>
                <a:schemeClr val="dk1"/>
              </a:solidFill>
              <a:latin typeface="Calibri"/>
              <a:ea typeface="Calibri"/>
              <a:cs typeface="Calibri"/>
              <a:sym typeface="Calibri"/>
            </a:endParaRPr>
          </a:p>
        </p:txBody>
      </p:sp>
      <p:sp>
        <p:nvSpPr>
          <p:cNvPr id="126" name="Google Shape;126;p7"/>
          <p:cNvSpPr/>
          <p:nvPr/>
        </p:nvSpPr>
        <p:spPr>
          <a:xfrm>
            <a:off x="342900" y="1595438"/>
            <a:ext cx="4000500"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b="1" lang="en-US" sz="837">
                <a:solidFill>
                  <a:srgbClr val="34495E"/>
                </a:solidFill>
                <a:latin typeface="Noto Sans"/>
                <a:ea typeface="Noto Sans"/>
                <a:cs typeface="Noto Sans"/>
                <a:sym typeface="Noto Sans"/>
              </a:rPr>
              <a:t>Estructura del modelo:</a:t>
            </a:r>
            <a:endParaRPr sz="837">
              <a:solidFill>
                <a:schemeClr val="dk1"/>
              </a:solidFill>
              <a:latin typeface="Calibri"/>
              <a:ea typeface="Calibri"/>
              <a:cs typeface="Calibri"/>
              <a:sym typeface="Calibri"/>
            </a:endParaRPr>
          </a:p>
        </p:txBody>
      </p:sp>
      <p:sp>
        <p:nvSpPr>
          <p:cNvPr id="127" name="Google Shape;127;p7"/>
          <p:cNvSpPr/>
          <p:nvPr/>
        </p:nvSpPr>
        <p:spPr>
          <a:xfrm>
            <a:off x="514350" y="1831181"/>
            <a:ext cx="742280" cy="1553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Tabla central: </a:t>
            </a:r>
            <a:endParaRPr sz="837">
              <a:solidFill>
                <a:schemeClr val="dk1"/>
              </a:solidFill>
              <a:latin typeface="Calibri"/>
              <a:ea typeface="Calibri"/>
              <a:cs typeface="Calibri"/>
              <a:sym typeface="Calibri"/>
            </a:endParaRPr>
          </a:p>
        </p:txBody>
      </p:sp>
      <p:sp>
        <p:nvSpPr>
          <p:cNvPr id="128" name="Google Shape;128;p7"/>
          <p:cNvSpPr/>
          <p:nvPr/>
        </p:nvSpPr>
        <p:spPr>
          <a:xfrm>
            <a:off x="1256630" y="1831181"/>
            <a:ext cx="1006878" cy="1553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b="1" lang="en-US" sz="837">
                <a:solidFill>
                  <a:srgbClr val="34495E"/>
                </a:solidFill>
                <a:latin typeface="Noto Sans"/>
                <a:ea typeface="Noto Sans"/>
                <a:cs typeface="Noto Sans"/>
                <a:sym typeface="Noto Sans"/>
              </a:rPr>
              <a:t>ticket_atracciones</a:t>
            </a:r>
            <a:endParaRPr sz="837">
              <a:solidFill>
                <a:schemeClr val="dk1"/>
              </a:solidFill>
              <a:latin typeface="Calibri"/>
              <a:ea typeface="Calibri"/>
              <a:cs typeface="Calibri"/>
              <a:sym typeface="Calibri"/>
            </a:endParaRPr>
          </a:p>
        </p:txBody>
      </p:sp>
      <p:sp>
        <p:nvSpPr>
          <p:cNvPr id="129" name="Google Shape;129;p7"/>
          <p:cNvSpPr/>
          <p:nvPr/>
        </p:nvSpPr>
        <p:spPr>
          <a:xfrm>
            <a:off x="514350" y="2002631"/>
            <a:ext cx="1107700" cy="1553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Tablas relacionadas: </a:t>
            </a:r>
            <a:endParaRPr sz="837">
              <a:solidFill>
                <a:schemeClr val="dk1"/>
              </a:solidFill>
              <a:latin typeface="Calibri"/>
              <a:ea typeface="Calibri"/>
              <a:cs typeface="Calibri"/>
              <a:sym typeface="Calibri"/>
            </a:endParaRPr>
          </a:p>
        </p:txBody>
      </p:sp>
      <p:sp>
        <p:nvSpPr>
          <p:cNvPr id="130" name="Google Shape;130;p7"/>
          <p:cNvSpPr/>
          <p:nvPr/>
        </p:nvSpPr>
        <p:spPr>
          <a:xfrm>
            <a:off x="1622050" y="2002631"/>
            <a:ext cx="493672" cy="1553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b="1" lang="en-US" sz="837">
                <a:solidFill>
                  <a:srgbClr val="34495E"/>
                </a:solidFill>
                <a:latin typeface="Noto Sans"/>
                <a:ea typeface="Noto Sans"/>
                <a:cs typeface="Noto Sans"/>
                <a:sym typeface="Noto Sans"/>
              </a:rPr>
              <a:t>duracion</a:t>
            </a:r>
            <a:endParaRPr sz="837">
              <a:solidFill>
                <a:schemeClr val="dk1"/>
              </a:solidFill>
              <a:latin typeface="Calibri"/>
              <a:ea typeface="Calibri"/>
              <a:cs typeface="Calibri"/>
              <a:sym typeface="Calibri"/>
            </a:endParaRPr>
          </a:p>
        </p:txBody>
      </p:sp>
      <p:sp>
        <p:nvSpPr>
          <p:cNvPr id="131" name="Google Shape;131;p7"/>
          <p:cNvSpPr/>
          <p:nvPr/>
        </p:nvSpPr>
        <p:spPr>
          <a:xfrm>
            <a:off x="2115722" y="2002631"/>
            <a:ext cx="60359" cy="1553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 </a:t>
            </a:r>
            <a:endParaRPr sz="837">
              <a:solidFill>
                <a:schemeClr val="dk1"/>
              </a:solidFill>
              <a:latin typeface="Calibri"/>
              <a:ea typeface="Calibri"/>
              <a:cs typeface="Calibri"/>
              <a:sym typeface="Calibri"/>
            </a:endParaRPr>
          </a:p>
        </p:txBody>
      </p:sp>
      <p:sp>
        <p:nvSpPr>
          <p:cNvPr id="132" name="Google Shape;132;p7"/>
          <p:cNvSpPr/>
          <p:nvPr/>
        </p:nvSpPr>
        <p:spPr>
          <a:xfrm>
            <a:off x="2176081" y="2002631"/>
            <a:ext cx="1354913" cy="1553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b="1" lang="en-US" sz="837">
                <a:solidFill>
                  <a:srgbClr val="34495E"/>
                </a:solidFill>
                <a:latin typeface="Noto Sans"/>
                <a:ea typeface="Noto Sans"/>
                <a:cs typeface="Noto Sans"/>
                <a:sym typeface="Noto Sans"/>
              </a:rPr>
              <a:t>valoraciones_emociones</a:t>
            </a:r>
            <a:endParaRPr sz="837">
              <a:solidFill>
                <a:schemeClr val="dk1"/>
              </a:solidFill>
              <a:latin typeface="Calibri"/>
              <a:ea typeface="Calibri"/>
              <a:cs typeface="Calibri"/>
              <a:sym typeface="Calibri"/>
            </a:endParaRPr>
          </a:p>
        </p:txBody>
      </p:sp>
      <p:sp>
        <p:nvSpPr>
          <p:cNvPr id="133" name="Google Shape;133;p7"/>
          <p:cNvSpPr/>
          <p:nvPr/>
        </p:nvSpPr>
        <p:spPr>
          <a:xfrm>
            <a:off x="3530994" y="2002631"/>
            <a:ext cx="117732" cy="1553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 y </a:t>
            </a:r>
            <a:endParaRPr sz="837">
              <a:solidFill>
                <a:schemeClr val="dk1"/>
              </a:solidFill>
              <a:latin typeface="Calibri"/>
              <a:ea typeface="Calibri"/>
              <a:cs typeface="Calibri"/>
              <a:sym typeface="Calibri"/>
            </a:endParaRPr>
          </a:p>
        </p:txBody>
      </p:sp>
      <p:sp>
        <p:nvSpPr>
          <p:cNvPr id="134" name="Google Shape;134;p7"/>
          <p:cNvSpPr/>
          <p:nvPr/>
        </p:nvSpPr>
        <p:spPr>
          <a:xfrm>
            <a:off x="3648726" y="2002631"/>
            <a:ext cx="681921" cy="15537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b="1" lang="en-US" sz="837">
                <a:solidFill>
                  <a:srgbClr val="34495E"/>
                </a:solidFill>
                <a:latin typeface="Noto Sans"/>
                <a:ea typeface="Noto Sans"/>
                <a:cs typeface="Noto Sans"/>
                <a:sym typeface="Noto Sans"/>
              </a:rPr>
              <a:t>procedencia</a:t>
            </a:r>
            <a:endParaRPr sz="837">
              <a:solidFill>
                <a:schemeClr val="dk1"/>
              </a:solidFill>
              <a:latin typeface="Calibri"/>
              <a:ea typeface="Calibri"/>
              <a:cs typeface="Calibri"/>
              <a:sym typeface="Calibri"/>
            </a:endParaRPr>
          </a:p>
        </p:txBody>
      </p:sp>
      <p:sp>
        <p:nvSpPr>
          <p:cNvPr id="135" name="Google Shape;135;p7"/>
          <p:cNvSpPr/>
          <p:nvPr/>
        </p:nvSpPr>
        <p:spPr>
          <a:xfrm>
            <a:off x="342900" y="2298006"/>
            <a:ext cx="4000500"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Se implementó un sistema con RANK para manejar empates en los datos y obtener una mejor visión de conjunto.</a:t>
            </a:r>
            <a:endParaRPr sz="837">
              <a:solidFill>
                <a:schemeClr val="dk1"/>
              </a:solidFill>
              <a:latin typeface="Calibri"/>
              <a:ea typeface="Calibri"/>
              <a:cs typeface="Calibri"/>
              <a:sym typeface="Calibri"/>
            </a:endParaRPr>
          </a:p>
        </p:txBody>
      </p:sp>
      <p:sp>
        <p:nvSpPr>
          <p:cNvPr id="136" name="Google Shape;136;p7"/>
          <p:cNvSpPr/>
          <p:nvPr/>
        </p:nvSpPr>
        <p:spPr>
          <a:xfrm>
            <a:off x="342900" y="2859088"/>
            <a:ext cx="4000500" cy="20002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942"/>
              <a:buFont typeface="Noto Sans"/>
              <a:buNone/>
            </a:pPr>
            <a:r>
              <a:rPr b="1" lang="en-US" sz="942">
                <a:solidFill>
                  <a:srgbClr val="34495E"/>
                </a:solidFill>
                <a:latin typeface="Noto Sans"/>
                <a:ea typeface="Noto Sans"/>
                <a:cs typeface="Noto Sans"/>
                <a:sym typeface="Noto Sans"/>
              </a:rPr>
              <a:t>Conclusiones principales:</a:t>
            </a:r>
            <a:endParaRPr sz="942">
              <a:solidFill>
                <a:schemeClr val="dk1"/>
              </a:solidFill>
              <a:latin typeface="Calibri"/>
              <a:ea typeface="Calibri"/>
              <a:cs typeface="Calibri"/>
              <a:sym typeface="Calibri"/>
            </a:endParaRPr>
          </a:p>
        </p:txBody>
      </p:sp>
      <p:sp>
        <p:nvSpPr>
          <p:cNvPr id="137" name="Google Shape;137;p7"/>
          <p:cNvSpPr/>
          <p:nvPr/>
        </p:nvSpPr>
        <p:spPr>
          <a:xfrm>
            <a:off x="342900" y="3144838"/>
            <a:ext cx="4000500" cy="485775"/>
          </a:xfrm>
          <a:prstGeom prst="rect">
            <a:avLst/>
          </a:prstGeom>
          <a:solidFill>
            <a:srgbClr val="2ECC7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342900" y="3144838"/>
            <a:ext cx="21431" cy="485775"/>
          </a:xfrm>
          <a:prstGeom prst="rect">
            <a:avLst/>
          </a:prstGeom>
          <a:solidFill>
            <a:srgbClr val="2E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457200" y="3216275"/>
            <a:ext cx="3771900"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Los visitantes subían como máximo a 7 atracciones, y como mínimo a 1.</a:t>
            </a:r>
            <a:endParaRPr sz="837">
              <a:solidFill>
                <a:schemeClr val="dk1"/>
              </a:solidFill>
              <a:latin typeface="Calibri"/>
              <a:ea typeface="Calibri"/>
              <a:cs typeface="Calibri"/>
              <a:sym typeface="Calibri"/>
            </a:endParaRPr>
          </a:p>
        </p:txBody>
      </p:sp>
      <p:sp>
        <p:nvSpPr>
          <p:cNvPr id="140" name="Google Shape;140;p7"/>
          <p:cNvSpPr/>
          <p:nvPr/>
        </p:nvSpPr>
        <p:spPr>
          <a:xfrm>
            <a:off x="342900" y="3702050"/>
            <a:ext cx="4000500" cy="314325"/>
          </a:xfrm>
          <a:prstGeom prst="rect">
            <a:avLst/>
          </a:prstGeom>
          <a:solidFill>
            <a:srgbClr val="2ECC7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342900" y="3702050"/>
            <a:ext cx="21431" cy="314325"/>
          </a:xfrm>
          <a:prstGeom prst="rect">
            <a:avLst/>
          </a:prstGeom>
          <a:solidFill>
            <a:srgbClr val="2E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457200" y="3773488"/>
            <a:ext cx="3771900"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La emoción más fuerte es "feliz" para todas las atracciones.</a:t>
            </a:r>
            <a:endParaRPr sz="837">
              <a:solidFill>
                <a:schemeClr val="dk1"/>
              </a:solidFill>
              <a:latin typeface="Calibri"/>
              <a:ea typeface="Calibri"/>
              <a:cs typeface="Calibri"/>
              <a:sym typeface="Calibri"/>
            </a:endParaRPr>
          </a:p>
        </p:txBody>
      </p:sp>
      <p:sp>
        <p:nvSpPr>
          <p:cNvPr id="143" name="Google Shape;143;p7"/>
          <p:cNvSpPr/>
          <p:nvPr/>
        </p:nvSpPr>
        <p:spPr>
          <a:xfrm>
            <a:off x="342900" y="4087813"/>
            <a:ext cx="4000500" cy="485775"/>
          </a:xfrm>
          <a:prstGeom prst="rect">
            <a:avLst/>
          </a:prstGeom>
          <a:solidFill>
            <a:srgbClr val="2ECC7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342900" y="4087813"/>
            <a:ext cx="21431" cy="485775"/>
          </a:xfrm>
          <a:prstGeom prst="rect">
            <a:avLst/>
          </a:prstGeom>
          <a:solidFill>
            <a:srgbClr val="2EC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457200" y="4159250"/>
            <a:ext cx="3771900"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Todas las atracciones tienen prácticamente la misma media de valoración.</a:t>
            </a:r>
            <a:endParaRPr sz="837">
              <a:solidFill>
                <a:schemeClr val="dk1"/>
              </a:solidFill>
              <a:latin typeface="Calibri"/>
              <a:ea typeface="Calibri"/>
              <a:cs typeface="Calibri"/>
              <a:sym typeface="Calibri"/>
            </a:endParaRPr>
          </a:p>
        </p:txBody>
      </p:sp>
      <p:sp>
        <p:nvSpPr>
          <p:cNvPr id="146" name="Google Shape;146;p7"/>
          <p:cNvSpPr/>
          <p:nvPr/>
        </p:nvSpPr>
        <p:spPr>
          <a:xfrm>
            <a:off x="4572000" y="2853984"/>
            <a:ext cx="4229100" cy="2143125"/>
          </a:xfrm>
          <a:prstGeom prst="rect">
            <a:avLst/>
          </a:prstGeom>
          <a:solidFill>
            <a:srgbClr val="F8F9FA"/>
          </a:solidFill>
          <a:ln cap="flat" cmpd="sng" w="9525">
            <a:solidFill>
              <a:srgbClr val="E2E8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7" name="Google Shape;147;p7"/>
          <p:cNvPicPr preferRelativeResize="0"/>
          <p:nvPr/>
        </p:nvPicPr>
        <p:blipFill rotWithShape="1">
          <a:blip r:embed="rId3">
            <a:alphaModFix/>
          </a:blip>
          <a:srcRect b="0" l="0" r="0" t="0"/>
          <a:stretch/>
        </p:blipFill>
        <p:spPr>
          <a:xfrm>
            <a:off x="4572000" y="2853984"/>
            <a:ext cx="4214813" cy="2128838"/>
          </a:xfrm>
          <a:prstGeom prst="rect">
            <a:avLst/>
          </a:prstGeom>
          <a:noFill/>
          <a:ln>
            <a:noFill/>
          </a:ln>
        </p:spPr>
      </p:pic>
      <p:pic>
        <p:nvPicPr>
          <p:cNvPr id="148" name="Google Shape;148;p7"/>
          <p:cNvPicPr preferRelativeResize="0"/>
          <p:nvPr/>
        </p:nvPicPr>
        <p:blipFill rotWithShape="1">
          <a:blip r:embed="rId4">
            <a:alphaModFix/>
          </a:blip>
          <a:srcRect b="0" l="0" r="0" t="0"/>
          <a:stretch/>
        </p:blipFill>
        <p:spPr>
          <a:xfrm>
            <a:off x="5182858" y="747847"/>
            <a:ext cx="2804873" cy="182390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49" name="Google Shape;149;p7"/>
          <p:cNvPicPr preferRelativeResize="0"/>
          <p:nvPr/>
        </p:nvPicPr>
        <p:blipFill rotWithShape="1">
          <a:blip r:embed="rId5">
            <a:alphaModFix/>
          </a:blip>
          <a:srcRect b="28656" l="15402" r="11720" t="23611"/>
          <a:stretch/>
        </p:blipFill>
        <p:spPr>
          <a:xfrm>
            <a:off x="7834998" y="4650813"/>
            <a:ext cx="1194702" cy="4474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p:nvPr/>
        </p:nvSpPr>
        <p:spPr>
          <a:xfrm>
            <a:off x="1764059" y="323979"/>
            <a:ext cx="5507918" cy="31162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2025">
                <a:solidFill>
                  <a:srgbClr val="2C3E50"/>
                </a:solidFill>
                <a:latin typeface="Roboto"/>
                <a:ea typeface="Roboto"/>
                <a:cs typeface="Roboto"/>
                <a:sym typeface="Roboto"/>
              </a:rPr>
              <a:t>CONSULTAS DESTACADAS – COMPLETA INES</a:t>
            </a:r>
            <a:endParaRPr/>
          </a:p>
        </p:txBody>
      </p:sp>
      <p:sp>
        <p:nvSpPr>
          <p:cNvPr id="155" name="Google Shape;155;p8"/>
          <p:cNvSpPr/>
          <p:nvPr/>
        </p:nvSpPr>
        <p:spPr>
          <a:xfrm>
            <a:off x="136138" y="1015226"/>
            <a:ext cx="487442" cy="487442"/>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 name="Google Shape;156;p8"/>
          <p:cNvSpPr/>
          <p:nvPr/>
        </p:nvSpPr>
        <p:spPr>
          <a:xfrm>
            <a:off x="821304" y="1169157"/>
            <a:ext cx="5588556"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34495E"/>
                </a:solidFill>
                <a:latin typeface="Noto Sans"/>
                <a:ea typeface="Noto Sans"/>
                <a:cs typeface="Noto Sans"/>
                <a:sym typeface="Noto Sans"/>
              </a:rPr>
              <a:t>Número de atracciones visitadas por cada visitante</a:t>
            </a:r>
            <a:endParaRPr sz="1600">
              <a:solidFill>
                <a:srgbClr val="34495E"/>
              </a:solidFill>
              <a:latin typeface="Noto Sans"/>
              <a:ea typeface="Noto Sans"/>
              <a:cs typeface="Noto Sans"/>
              <a:sym typeface="Noto Sans"/>
            </a:endParaRPr>
          </a:p>
        </p:txBody>
      </p:sp>
      <p:sp>
        <p:nvSpPr>
          <p:cNvPr id="157" name="Google Shape;157;p8"/>
          <p:cNvSpPr/>
          <p:nvPr/>
        </p:nvSpPr>
        <p:spPr>
          <a:xfrm>
            <a:off x="136138" y="1735755"/>
            <a:ext cx="487442" cy="487442"/>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preencoded.png" id="158" name="Google Shape;158;p8"/>
          <p:cNvPicPr preferRelativeResize="0"/>
          <p:nvPr/>
        </p:nvPicPr>
        <p:blipFill rotWithShape="1">
          <a:blip r:embed="rId3">
            <a:alphaModFix/>
          </a:blip>
          <a:srcRect b="0" l="0" r="0" t="0"/>
          <a:stretch/>
        </p:blipFill>
        <p:spPr>
          <a:xfrm>
            <a:off x="208826" y="1765699"/>
            <a:ext cx="342067" cy="427553"/>
          </a:xfrm>
          <a:prstGeom prst="rect">
            <a:avLst/>
          </a:prstGeom>
          <a:noFill/>
          <a:ln>
            <a:noFill/>
          </a:ln>
        </p:spPr>
      </p:pic>
      <p:sp>
        <p:nvSpPr>
          <p:cNvPr id="159" name="Google Shape;159;p8"/>
          <p:cNvSpPr/>
          <p:nvPr/>
        </p:nvSpPr>
        <p:spPr>
          <a:xfrm>
            <a:off x="840155" y="1810169"/>
            <a:ext cx="3381732" cy="35623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34495E"/>
                </a:solidFill>
                <a:latin typeface="Noto Sans"/>
                <a:ea typeface="Noto Sans"/>
                <a:cs typeface="Noto Sans"/>
                <a:sym typeface="Noto Sans"/>
              </a:rPr>
              <a:t>Afluencia por atracción</a:t>
            </a:r>
            <a:endParaRPr sz="1600">
              <a:solidFill>
                <a:srgbClr val="34495E"/>
              </a:solidFill>
              <a:latin typeface="Noto Sans"/>
              <a:ea typeface="Noto Sans"/>
              <a:cs typeface="Noto Sans"/>
              <a:sym typeface="Noto Sans"/>
            </a:endParaRPr>
          </a:p>
        </p:txBody>
      </p:sp>
      <p:sp>
        <p:nvSpPr>
          <p:cNvPr id="160" name="Google Shape;160;p8"/>
          <p:cNvSpPr/>
          <p:nvPr/>
        </p:nvSpPr>
        <p:spPr>
          <a:xfrm>
            <a:off x="136138" y="2477355"/>
            <a:ext cx="487442" cy="487442"/>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preencoded.png" id="161" name="Google Shape;161;p8"/>
          <p:cNvPicPr preferRelativeResize="0"/>
          <p:nvPr/>
        </p:nvPicPr>
        <p:blipFill rotWithShape="1">
          <a:blip r:embed="rId4">
            <a:alphaModFix/>
          </a:blip>
          <a:srcRect b="0" l="0" r="0" t="0"/>
          <a:stretch/>
        </p:blipFill>
        <p:spPr>
          <a:xfrm>
            <a:off x="208826" y="2507299"/>
            <a:ext cx="342067" cy="427553"/>
          </a:xfrm>
          <a:prstGeom prst="rect">
            <a:avLst/>
          </a:prstGeom>
          <a:noFill/>
          <a:ln>
            <a:noFill/>
          </a:ln>
        </p:spPr>
      </p:pic>
      <p:sp>
        <p:nvSpPr>
          <p:cNvPr id="162" name="Google Shape;162;p8"/>
          <p:cNvSpPr/>
          <p:nvPr/>
        </p:nvSpPr>
        <p:spPr>
          <a:xfrm>
            <a:off x="821304" y="2593523"/>
            <a:ext cx="5588556"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34495E"/>
                </a:solidFill>
                <a:latin typeface="Noto Sans"/>
                <a:ea typeface="Noto Sans"/>
                <a:cs typeface="Noto Sans"/>
                <a:sym typeface="Noto Sans"/>
              </a:rPr>
              <a:t>Visitantes que no se subieron a ninguna atracción</a:t>
            </a:r>
            <a:endParaRPr sz="1600">
              <a:solidFill>
                <a:srgbClr val="34495E"/>
              </a:solidFill>
              <a:latin typeface="Noto Sans"/>
              <a:ea typeface="Noto Sans"/>
              <a:cs typeface="Noto Sans"/>
              <a:sym typeface="Noto Sans"/>
            </a:endParaRPr>
          </a:p>
        </p:txBody>
      </p:sp>
      <p:sp>
        <p:nvSpPr>
          <p:cNvPr id="163" name="Google Shape;163;p8"/>
          <p:cNvSpPr/>
          <p:nvPr/>
        </p:nvSpPr>
        <p:spPr>
          <a:xfrm>
            <a:off x="117287" y="3301581"/>
            <a:ext cx="487442" cy="487442"/>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preencoded.png" id="164" name="Google Shape;164;p8"/>
          <p:cNvPicPr preferRelativeResize="0"/>
          <p:nvPr/>
        </p:nvPicPr>
        <p:blipFill rotWithShape="1">
          <a:blip r:embed="rId5">
            <a:alphaModFix/>
          </a:blip>
          <a:srcRect b="0" l="0" r="0" t="0"/>
          <a:stretch/>
        </p:blipFill>
        <p:spPr>
          <a:xfrm>
            <a:off x="189975" y="3331526"/>
            <a:ext cx="342067" cy="427553"/>
          </a:xfrm>
          <a:prstGeom prst="rect">
            <a:avLst/>
          </a:prstGeom>
          <a:noFill/>
          <a:ln>
            <a:noFill/>
          </a:ln>
        </p:spPr>
      </p:pic>
      <p:sp>
        <p:nvSpPr>
          <p:cNvPr id="165" name="Google Shape;165;p8"/>
          <p:cNvSpPr/>
          <p:nvPr/>
        </p:nvSpPr>
        <p:spPr>
          <a:xfrm>
            <a:off x="821304" y="3375995"/>
            <a:ext cx="4099203" cy="356235"/>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34495E"/>
                </a:solidFill>
                <a:latin typeface="Noto Sans"/>
                <a:ea typeface="Noto Sans"/>
                <a:cs typeface="Noto Sans"/>
                <a:sym typeface="Noto Sans"/>
              </a:rPr>
              <a:t>Ingresos por tipo de entrada</a:t>
            </a:r>
            <a:endParaRPr/>
          </a:p>
        </p:txBody>
      </p:sp>
      <p:sp>
        <p:nvSpPr>
          <p:cNvPr id="166" name="Google Shape;166;p8"/>
          <p:cNvSpPr/>
          <p:nvPr/>
        </p:nvSpPr>
        <p:spPr>
          <a:xfrm>
            <a:off x="117287" y="4052607"/>
            <a:ext cx="487442" cy="487442"/>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preencoded.png" id="167" name="Google Shape;167;p8"/>
          <p:cNvPicPr preferRelativeResize="0"/>
          <p:nvPr/>
        </p:nvPicPr>
        <p:blipFill rotWithShape="1">
          <a:blip r:embed="rId6">
            <a:alphaModFix/>
          </a:blip>
          <a:srcRect b="0" l="0" r="0" t="0"/>
          <a:stretch/>
        </p:blipFill>
        <p:spPr>
          <a:xfrm>
            <a:off x="189975" y="4082551"/>
            <a:ext cx="342067" cy="427553"/>
          </a:xfrm>
          <a:prstGeom prst="rect">
            <a:avLst/>
          </a:prstGeom>
          <a:noFill/>
          <a:ln>
            <a:noFill/>
          </a:ln>
        </p:spPr>
      </p:pic>
      <p:sp>
        <p:nvSpPr>
          <p:cNvPr id="168" name="Google Shape;168;p8"/>
          <p:cNvSpPr/>
          <p:nvPr/>
        </p:nvSpPr>
        <p:spPr>
          <a:xfrm>
            <a:off x="821304" y="4173216"/>
            <a:ext cx="6588164" cy="24622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en-US" sz="1600">
                <a:solidFill>
                  <a:srgbClr val="34495E"/>
                </a:solidFill>
                <a:latin typeface="Noto Sans"/>
                <a:ea typeface="Noto Sans"/>
                <a:cs typeface="Noto Sans"/>
                <a:sym typeface="Noto Sans"/>
              </a:rPr>
              <a:t>Análisis de emociones por tipo de atracción o duración de la visita</a:t>
            </a:r>
            <a:endParaRPr sz="1600">
              <a:solidFill>
                <a:srgbClr val="34495E"/>
              </a:solidFill>
              <a:latin typeface="Noto Sans"/>
              <a:ea typeface="Noto Sans"/>
              <a:cs typeface="Noto Sans"/>
              <a:sym typeface="Noto Sans"/>
            </a:endParaRPr>
          </a:p>
        </p:txBody>
      </p:sp>
      <p:pic>
        <p:nvPicPr>
          <p:cNvPr descr="preencoded.png" id="169" name="Google Shape;169;p8"/>
          <p:cNvPicPr preferRelativeResize="0"/>
          <p:nvPr/>
        </p:nvPicPr>
        <p:blipFill rotWithShape="1">
          <a:blip r:embed="rId7">
            <a:alphaModFix/>
          </a:blip>
          <a:srcRect b="0" l="0" r="0" t="0"/>
          <a:stretch/>
        </p:blipFill>
        <p:spPr>
          <a:xfrm>
            <a:off x="218767" y="1015226"/>
            <a:ext cx="342067" cy="427553"/>
          </a:xfrm>
          <a:prstGeom prst="rect">
            <a:avLst/>
          </a:prstGeom>
          <a:noFill/>
          <a:ln>
            <a:noFill/>
          </a:ln>
        </p:spPr>
      </p:pic>
      <p:pic>
        <p:nvPicPr>
          <p:cNvPr id="170" name="Google Shape;170;p8"/>
          <p:cNvPicPr preferRelativeResize="0"/>
          <p:nvPr/>
        </p:nvPicPr>
        <p:blipFill rotWithShape="1">
          <a:blip r:embed="rId8">
            <a:alphaModFix/>
          </a:blip>
          <a:srcRect b="28656" l="15402" r="11720" t="23611"/>
          <a:stretch/>
        </p:blipFill>
        <p:spPr>
          <a:xfrm>
            <a:off x="7808123" y="4633554"/>
            <a:ext cx="1194702" cy="4474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p:nvPr/>
        </p:nvSpPr>
        <p:spPr>
          <a:xfrm>
            <a:off x="342900" y="342900"/>
            <a:ext cx="8458200" cy="385763"/>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Clr>
                <a:srgbClr val="2C3E50"/>
              </a:buClr>
              <a:buSzPts val="2025"/>
              <a:buFont typeface="Roboto"/>
              <a:buNone/>
            </a:pPr>
            <a:r>
              <a:rPr b="1" lang="en-US" sz="2025">
                <a:solidFill>
                  <a:srgbClr val="2C3E50"/>
                </a:solidFill>
                <a:latin typeface="Roboto"/>
                <a:ea typeface="Roboto"/>
                <a:cs typeface="Roboto"/>
                <a:sym typeface="Roboto"/>
              </a:rPr>
              <a:t>SISTEMA DE DETECCIÓN DE EMOCIONES</a:t>
            </a:r>
            <a:endParaRPr sz="2025">
              <a:solidFill>
                <a:schemeClr val="dk1"/>
              </a:solidFill>
              <a:latin typeface="Calibri"/>
              <a:ea typeface="Calibri"/>
              <a:cs typeface="Calibri"/>
              <a:sym typeface="Calibri"/>
            </a:endParaRPr>
          </a:p>
        </p:txBody>
      </p:sp>
      <p:sp>
        <p:nvSpPr>
          <p:cNvPr id="177" name="Google Shape;177;p9"/>
          <p:cNvSpPr/>
          <p:nvPr/>
        </p:nvSpPr>
        <p:spPr>
          <a:xfrm>
            <a:off x="342900" y="924826"/>
            <a:ext cx="2467022" cy="20774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98DB"/>
              </a:buClr>
              <a:buSzPts val="1350"/>
              <a:buFont typeface="Roboto"/>
              <a:buNone/>
            </a:pPr>
            <a:r>
              <a:rPr b="1" lang="en-US" sz="1350">
                <a:solidFill>
                  <a:srgbClr val="3498DB"/>
                </a:solidFill>
                <a:latin typeface="Roboto"/>
                <a:ea typeface="Roboto"/>
                <a:cs typeface="Roboto"/>
                <a:sym typeface="Roboto"/>
              </a:rPr>
              <a:t>Objetivo y preparación de datos</a:t>
            </a:r>
            <a:endParaRPr sz="1350">
              <a:solidFill>
                <a:schemeClr val="dk1"/>
              </a:solidFill>
              <a:latin typeface="Calibri"/>
              <a:ea typeface="Calibri"/>
              <a:cs typeface="Calibri"/>
              <a:sym typeface="Calibri"/>
            </a:endParaRPr>
          </a:p>
        </p:txBody>
      </p:sp>
      <p:sp>
        <p:nvSpPr>
          <p:cNvPr id="178" name="Google Shape;178;p9"/>
          <p:cNvSpPr/>
          <p:nvPr/>
        </p:nvSpPr>
        <p:spPr>
          <a:xfrm>
            <a:off x="342900" y="1271588"/>
            <a:ext cx="4000500"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Desarrollar un sistema que clasifique 7 emociones a partir de imágenes faciales 48×48 en escala de grises, usando el dataset de Pontia World.</a:t>
            </a:r>
            <a:endParaRPr sz="837">
              <a:solidFill>
                <a:schemeClr val="dk1"/>
              </a:solidFill>
              <a:latin typeface="Calibri"/>
              <a:ea typeface="Calibri"/>
              <a:cs typeface="Calibri"/>
              <a:sym typeface="Calibri"/>
            </a:endParaRPr>
          </a:p>
        </p:txBody>
      </p:sp>
      <p:sp>
        <p:nvSpPr>
          <p:cNvPr id="179" name="Google Shape;179;p9"/>
          <p:cNvSpPr/>
          <p:nvPr/>
        </p:nvSpPr>
        <p:spPr>
          <a:xfrm>
            <a:off x="342900" y="1728788"/>
            <a:ext cx="457479" cy="221456"/>
          </a:xfrm>
          <a:prstGeom prst="roundRect">
            <a:avLst>
              <a:gd fmla="val 16667" name="adj"/>
            </a:avLst>
          </a:prstGeom>
          <a:solidFill>
            <a:srgbClr val="2ECC71">
              <a:alpha val="9803"/>
            </a:srgbClr>
          </a:solidFill>
          <a:ln cap="flat" cmpd="sng" w="9525">
            <a:solidFill>
              <a:srgbClr val="2ECC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342900" y="1728788"/>
            <a:ext cx="457479" cy="221456"/>
          </a:xfrm>
          <a:prstGeom prst="rect">
            <a:avLst/>
          </a:prstGeom>
          <a:noFill/>
          <a:ln>
            <a:noFill/>
          </a:ln>
        </p:spPr>
        <p:txBody>
          <a:bodyPr anchorCtr="0" anchor="ctr" bIns="34025" lIns="102100" spcFirstLastPara="1" rIns="102100" wrap="square" tIns="34025">
            <a:spAutoFit/>
          </a:bodyPr>
          <a:lstStyle/>
          <a:p>
            <a:pPr indent="0" lvl="0" marL="0" marR="0" rtl="0" algn="l">
              <a:spcBef>
                <a:spcPts val="0"/>
              </a:spcBef>
              <a:spcAft>
                <a:spcPts val="0"/>
              </a:spcAft>
              <a:buClr>
                <a:srgbClr val="34495E"/>
              </a:buClr>
              <a:buSzPts val="732"/>
              <a:buFont typeface="Noto Sans"/>
              <a:buNone/>
            </a:pPr>
            <a:r>
              <a:rPr lang="en-US" sz="732">
                <a:solidFill>
                  <a:srgbClr val="34495E"/>
                </a:solidFill>
                <a:latin typeface="Noto Sans"/>
                <a:ea typeface="Noto Sans"/>
                <a:cs typeface="Noto Sans"/>
                <a:sym typeface="Noto Sans"/>
              </a:rPr>
              <a:t>angry</a:t>
            </a:r>
            <a:endParaRPr sz="732">
              <a:solidFill>
                <a:schemeClr val="dk1"/>
              </a:solidFill>
              <a:latin typeface="Calibri"/>
              <a:ea typeface="Calibri"/>
              <a:cs typeface="Calibri"/>
              <a:sym typeface="Calibri"/>
            </a:endParaRPr>
          </a:p>
        </p:txBody>
      </p:sp>
      <p:sp>
        <p:nvSpPr>
          <p:cNvPr id="181" name="Google Shape;181;p9"/>
          <p:cNvSpPr/>
          <p:nvPr/>
        </p:nvSpPr>
        <p:spPr>
          <a:xfrm>
            <a:off x="843242" y="1728788"/>
            <a:ext cx="528303" cy="221456"/>
          </a:xfrm>
          <a:prstGeom prst="roundRect">
            <a:avLst>
              <a:gd fmla="val 16667" name="adj"/>
            </a:avLst>
          </a:prstGeom>
          <a:solidFill>
            <a:srgbClr val="2ECC71">
              <a:alpha val="9803"/>
            </a:srgbClr>
          </a:solidFill>
          <a:ln cap="flat" cmpd="sng" w="9525">
            <a:solidFill>
              <a:srgbClr val="2ECC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843242" y="1728788"/>
            <a:ext cx="528303" cy="221456"/>
          </a:xfrm>
          <a:prstGeom prst="rect">
            <a:avLst/>
          </a:prstGeom>
          <a:noFill/>
          <a:ln>
            <a:noFill/>
          </a:ln>
        </p:spPr>
        <p:txBody>
          <a:bodyPr anchorCtr="0" anchor="ctr" bIns="34025" lIns="102100" spcFirstLastPara="1" rIns="102100" wrap="square" tIns="34025">
            <a:spAutoFit/>
          </a:bodyPr>
          <a:lstStyle/>
          <a:p>
            <a:pPr indent="0" lvl="0" marL="0" marR="0" rtl="0" algn="l">
              <a:spcBef>
                <a:spcPts val="0"/>
              </a:spcBef>
              <a:spcAft>
                <a:spcPts val="0"/>
              </a:spcAft>
              <a:buClr>
                <a:srgbClr val="34495E"/>
              </a:buClr>
              <a:buSzPts val="732"/>
              <a:buFont typeface="Noto Sans"/>
              <a:buNone/>
            </a:pPr>
            <a:r>
              <a:rPr lang="en-US" sz="732">
                <a:solidFill>
                  <a:srgbClr val="34495E"/>
                </a:solidFill>
                <a:latin typeface="Noto Sans"/>
                <a:ea typeface="Noto Sans"/>
                <a:cs typeface="Noto Sans"/>
                <a:sym typeface="Noto Sans"/>
              </a:rPr>
              <a:t>disgust</a:t>
            </a:r>
            <a:endParaRPr sz="732">
              <a:solidFill>
                <a:schemeClr val="dk1"/>
              </a:solidFill>
              <a:latin typeface="Calibri"/>
              <a:ea typeface="Calibri"/>
              <a:cs typeface="Calibri"/>
              <a:sym typeface="Calibri"/>
            </a:endParaRPr>
          </a:p>
        </p:txBody>
      </p:sp>
      <p:sp>
        <p:nvSpPr>
          <p:cNvPr id="183" name="Google Shape;183;p9"/>
          <p:cNvSpPr/>
          <p:nvPr/>
        </p:nvSpPr>
        <p:spPr>
          <a:xfrm>
            <a:off x="1414407" y="1728788"/>
            <a:ext cx="373986" cy="221456"/>
          </a:xfrm>
          <a:prstGeom prst="roundRect">
            <a:avLst>
              <a:gd fmla="val 16667" name="adj"/>
            </a:avLst>
          </a:prstGeom>
          <a:solidFill>
            <a:srgbClr val="2ECC71">
              <a:alpha val="9803"/>
            </a:srgbClr>
          </a:solidFill>
          <a:ln cap="flat" cmpd="sng" w="9525">
            <a:solidFill>
              <a:srgbClr val="2ECC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1414407" y="1728788"/>
            <a:ext cx="373986" cy="221456"/>
          </a:xfrm>
          <a:prstGeom prst="rect">
            <a:avLst/>
          </a:prstGeom>
          <a:noFill/>
          <a:ln>
            <a:noFill/>
          </a:ln>
        </p:spPr>
        <p:txBody>
          <a:bodyPr anchorCtr="0" anchor="ctr" bIns="34025" lIns="102100" spcFirstLastPara="1" rIns="102100" wrap="square" tIns="34025">
            <a:spAutoFit/>
          </a:bodyPr>
          <a:lstStyle/>
          <a:p>
            <a:pPr indent="0" lvl="0" marL="0" marR="0" rtl="0" algn="l">
              <a:spcBef>
                <a:spcPts val="0"/>
              </a:spcBef>
              <a:spcAft>
                <a:spcPts val="0"/>
              </a:spcAft>
              <a:buClr>
                <a:srgbClr val="34495E"/>
              </a:buClr>
              <a:buSzPts val="732"/>
              <a:buFont typeface="Noto Sans"/>
              <a:buNone/>
            </a:pPr>
            <a:r>
              <a:rPr lang="en-US" sz="732">
                <a:solidFill>
                  <a:srgbClr val="34495E"/>
                </a:solidFill>
                <a:latin typeface="Noto Sans"/>
                <a:ea typeface="Noto Sans"/>
                <a:cs typeface="Noto Sans"/>
                <a:sym typeface="Noto Sans"/>
              </a:rPr>
              <a:t>fear</a:t>
            </a:r>
            <a:endParaRPr sz="732">
              <a:solidFill>
                <a:schemeClr val="dk1"/>
              </a:solidFill>
              <a:latin typeface="Calibri"/>
              <a:ea typeface="Calibri"/>
              <a:cs typeface="Calibri"/>
              <a:sym typeface="Calibri"/>
            </a:endParaRPr>
          </a:p>
        </p:txBody>
      </p:sp>
      <p:sp>
        <p:nvSpPr>
          <p:cNvPr id="185" name="Google Shape;185;p9"/>
          <p:cNvSpPr/>
          <p:nvPr/>
        </p:nvSpPr>
        <p:spPr>
          <a:xfrm>
            <a:off x="1831256" y="1728788"/>
            <a:ext cx="475701" cy="221456"/>
          </a:xfrm>
          <a:prstGeom prst="roundRect">
            <a:avLst>
              <a:gd fmla="val 16667" name="adj"/>
            </a:avLst>
          </a:prstGeom>
          <a:solidFill>
            <a:srgbClr val="2ECC71">
              <a:alpha val="9803"/>
            </a:srgbClr>
          </a:solidFill>
          <a:ln cap="flat" cmpd="sng" w="9525">
            <a:solidFill>
              <a:srgbClr val="2ECC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1831256" y="1728788"/>
            <a:ext cx="475701" cy="221456"/>
          </a:xfrm>
          <a:prstGeom prst="rect">
            <a:avLst/>
          </a:prstGeom>
          <a:noFill/>
          <a:ln>
            <a:noFill/>
          </a:ln>
        </p:spPr>
        <p:txBody>
          <a:bodyPr anchorCtr="0" anchor="ctr" bIns="34025" lIns="102100" spcFirstLastPara="1" rIns="102100" wrap="square" tIns="34025">
            <a:spAutoFit/>
          </a:bodyPr>
          <a:lstStyle/>
          <a:p>
            <a:pPr indent="0" lvl="0" marL="0" marR="0" rtl="0" algn="l">
              <a:spcBef>
                <a:spcPts val="0"/>
              </a:spcBef>
              <a:spcAft>
                <a:spcPts val="0"/>
              </a:spcAft>
              <a:buClr>
                <a:srgbClr val="34495E"/>
              </a:buClr>
              <a:buSzPts val="732"/>
              <a:buFont typeface="Noto Sans"/>
              <a:buNone/>
            </a:pPr>
            <a:r>
              <a:rPr lang="en-US" sz="732">
                <a:solidFill>
                  <a:srgbClr val="34495E"/>
                </a:solidFill>
                <a:latin typeface="Noto Sans"/>
                <a:ea typeface="Noto Sans"/>
                <a:cs typeface="Noto Sans"/>
                <a:sym typeface="Noto Sans"/>
              </a:rPr>
              <a:t>happy</a:t>
            </a:r>
            <a:endParaRPr sz="732">
              <a:solidFill>
                <a:schemeClr val="dk1"/>
              </a:solidFill>
              <a:latin typeface="Calibri"/>
              <a:ea typeface="Calibri"/>
              <a:cs typeface="Calibri"/>
              <a:sym typeface="Calibri"/>
            </a:endParaRPr>
          </a:p>
        </p:txBody>
      </p:sp>
      <p:sp>
        <p:nvSpPr>
          <p:cNvPr id="187" name="Google Shape;187;p9"/>
          <p:cNvSpPr/>
          <p:nvPr/>
        </p:nvSpPr>
        <p:spPr>
          <a:xfrm>
            <a:off x="2349819" y="1728788"/>
            <a:ext cx="523084" cy="221456"/>
          </a:xfrm>
          <a:prstGeom prst="roundRect">
            <a:avLst>
              <a:gd fmla="val 16667" name="adj"/>
            </a:avLst>
          </a:prstGeom>
          <a:solidFill>
            <a:srgbClr val="2ECC71">
              <a:alpha val="9803"/>
            </a:srgbClr>
          </a:solidFill>
          <a:ln cap="flat" cmpd="sng" w="9525">
            <a:solidFill>
              <a:srgbClr val="2ECC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2349819" y="1728788"/>
            <a:ext cx="523084" cy="221456"/>
          </a:xfrm>
          <a:prstGeom prst="rect">
            <a:avLst/>
          </a:prstGeom>
          <a:noFill/>
          <a:ln>
            <a:noFill/>
          </a:ln>
        </p:spPr>
        <p:txBody>
          <a:bodyPr anchorCtr="0" anchor="ctr" bIns="34025" lIns="102100" spcFirstLastPara="1" rIns="102100" wrap="square" tIns="34025">
            <a:spAutoFit/>
          </a:bodyPr>
          <a:lstStyle/>
          <a:p>
            <a:pPr indent="0" lvl="0" marL="0" marR="0" rtl="0" algn="l">
              <a:spcBef>
                <a:spcPts val="0"/>
              </a:spcBef>
              <a:spcAft>
                <a:spcPts val="0"/>
              </a:spcAft>
              <a:buClr>
                <a:srgbClr val="34495E"/>
              </a:buClr>
              <a:buSzPts val="732"/>
              <a:buFont typeface="Noto Sans"/>
              <a:buNone/>
            </a:pPr>
            <a:r>
              <a:rPr lang="en-US" sz="732">
                <a:solidFill>
                  <a:srgbClr val="34495E"/>
                </a:solidFill>
                <a:latin typeface="Noto Sans"/>
                <a:ea typeface="Noto Sans"/>
                <a:cs typeface="Noto Sans"/>
                <a:sym typeface="Noto Sans"/>
              </a:rPr>
              <a:t>neutral</a:t>
            </a:r>
            <a:endParaRPr sz="732">
              <a:solidFill>
                <a:schemeClr val="dk1"/>
              </a:solidFill>
              <a:latin typeface="Calibri"/>
              <a:ea typeface="Calibri"/>
              <a:cs typeface="Calibri"/>
              <a:sym typeface="Calibri"/>
            </a:endParaRPr>
          </a:p>
        </p:txBody>
      </p:sp>
      <p:sp>
        <p:nvSpPr>
          <p:cNvPr id="189" name="Google Shape;189;p9"/>
          <p:cNvSpPr/>
          <p:nvPr/>
        </p:nvSpPr>
        <p:spPr>
          <a:xfrm>
            <a:off x="2915766" y="1728788"/>
            <a:ext cx="351272" cy="221456"/>
          </a:xfrm>
          <a:prstGeom prst="roundRect">
            <a:avLst>
              <a:gd fmla="val 16667" name="adj"/>
            </a:avLst>
          </a:prstGeom>
          <a:solidFill>
            <a:srgbClr val="2ECC71">
              <a:alpha val="9803"/>
            </a:srgbClr>
          </a:solidFill>
          <a:ln cap="flat" cmpd="sng" w="9525">
            <a:solidFill>
              <a:srgbClr val="2ECC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2915766" y="1728788"/>
            <a:ext cx="351272" cy="221456"/>
          </a:xfrm>
          <a:prstGeom prst="rect">
            <a:avLst/>
          </a:prstGeom>
          <a:noFill/>
          <a:ln>
            <a:noFill/>
          </a:ln>
        </p:spPr>
        <p:txBody>
          <a:bodyPr anchorCtr="0" anchor="ctr" bIns="34025" lIns="102100" spcFirstLastPara="1" rIns="102100" wrap="square" tIns="34025">
            <a:spAutoFit/>
          </a:bodyPr>
          <a:lstStyle/>
          <a:p>
            <a:pPr indent="0" lvl="0" marL="0" marR="0" rtl="0" algn="l">
              <a:spcBef>
                <a:spcPts val="0"/>
              </a:spcBef>
              <a:spcAft>
                <a:spcPts val="0"/>
              </a:spcAft>
              <a:buClr>
                <a:srgbClr val="34495E"/>
              </a:buClr>
              <a:buSzPts val="732"/>
              <a:buFont typeface="Noto Sans"/>
              <a:buNone/>
            </a:pPr>
            <a:r>
              <a:rPr lang="en-US" sz="732">
                <a:solidFill>
                  <a:srgbClr val="34495E"/>
                </a:solidFill>
                <a:latin typeface="Noto Sans"/>
                <a:ea typeface="Noto Sans"/>
                <a:cs typeface="Noto Sans"/>
                <a:sym typeface="Noto Sans"/>
              </a:rPr>
              <a:t>sad</a:t>
            </a:r>
            <a:endParaRPr sz="732">
              <a:solidFill>
                <a:schemeClr val="dk1"/>
              </a:solidFill>
              <a:latin typeface="Calibri"/>
              <a:ea typeface="Calibri"/>
              <a:cs typeface="Calibri"/>
              <a:sym typeface="Calibri"/>
            </a:endParaRPr>
          </a:p>
        </p:txBody>
      </p:sp>
      <p:sp>
        <p:nvSpPr>
          <p:cNvPr id="191" name="Google Shape;191;p9"/>
          <p:cNvSpPr/>
          <p:nvPr/>
        </p:nvSpPr>
        <p:spPr>
          <a:xfrm>
            <a:off x="3309900" y="1728788"/>
            <a:ext cx="569686" cy="221456"/>
          </a:xfrm>
          <a:prstGeom prst="roundRect">
            <a:avLst>
              <a:gd fmla="val 16667" name="adj"/>
            </a:avLst>
          </a:prstGeom>
          <a:solidFill>
            <a:srgbClr val="2ECC71">
              <a:alpha val="9803"/>
            </a:srgbClr>
          </a:solidFill>
          <a:ln cap="flat" cmpd="sng" w="9525">
            <a:solidFill>
              <a:srgbClr val="2ECC7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3309900" y="1728788"/>
            <a:ext cx="569686" cy="221456"/>
          </a:xfrm>
          <a:prstGeom prst="rect">
            <a:avLst/>
          </a:prstGeom>
          <a:noFill/>
          <a:ln>
            <a:noFill/>
          </a:ln>
        </p:spPr>
        <p:txBody>
          <a:bodyPr anchorCtr="0" anchor="ctr" bIns="34025" lIns="102100" spcFirstLastPara="1" rIns="102100" wrap="square" tIns="34025">
            <a:spAutoFit/>
          </a:bodyPr>
          <a:lstStyle/>
          <a:p>
            <a:pPr indent="0" lvl="0" marL="0" marR="0" rtl="0" algn="l">
              <a:spcBef>
                <a:spcPts val="0"/>
              </a:spcBef>
              <a:spcAft>
                <a:spcPts val="0"/>
              </a:spcAft>
              <a:buClr>
                <a:srgbClr val="34495E"/>
              </a:buClr>
              <a:buSzPts val="732"/>
              <a:buFont typeface="Noto Sans"/>
              <a:buNone/>
            </a:pPr>
            <a:r>
              <a:rPr lang="en-US" sz="732">
                <a:solidFill>
                  <a:srgbClr val="34495E"/>
                </a:solidFill>
                <a:latin typeface="Noto Sans"/>
                <a:ea typeface="Noto Sans"/>
                <a:cs typeface="Noto Sans"/>
                <a:sym typeface="Noto Sans"/>
              </a:rPr>
              <a:t>surprise</a:t>
            </a:r>
            <a:endParaRPr sz="732">
              <a:solidFill>
                <a:schemeClr val="dk1"/>
              </a:solidFill>
              <a:latin typeface="Calibri"/>
              <a:ea typeface="Calibri"/>
              <a:cs typeface="Calibri"/>
              <a:sym typeface="Calibri"/>
            </a:endParaRPr>
          </a:p>
        </p:txBody>
      </p:sp>
      <p:sp>
        <p:nvSpPr>
          <p:cNvPr id="193" name="Google Shape;193;p9"/>
          <p:cNvSpPr/>
          <p:nvPr/>
        </p:nvSpPr>
        <p:spPr>
          <a:xfrm>
            <a:off x="342900" y="2050256"/>
            <a:ext cx="4000500"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b="1" lang="en-US" sz="837">
                <a:solidFill>
                  <a:srgbClr val="34495E"/>
                </a:solidFill>
                <a:latin typeface="Noto Sans"/>
                <a:ea typeface="Noto Sans"/>
                <a:cs typeface="Noto Sans"/>
                <a:sym typeface="Noto Sans"/>
              </a:rPr>
              <a:t>Preparación de datos:</a:t>
            </a:r>
            <a:endParaRPr sz="837">
              <a:solidFill>
                <a:schemeClr val="dk1"/>
              </a:solidFill>
              <a:latin typeface="Calibri"/>
              <a:ea typeface="Calibri"/>
              <a:cs typeface="Calibri"/>
              <a:sym typeface="Calibri"/>
            </a:endParaRPr>
          </a:p>
        </p:txBody>
      </p:sp>
      <p:sp>
        <p:nvSpPr>
          <p:cNvPr id="194" name="Google Shape;194;p9"/>
          <p:cNvSpPr/>
          <p:nvPr/>
        </p:nvSpPr>
        <p:spPr>
          <a:xfrm>
            <a:off x="514350" y="2278856"/>
            <a:ext cx="3829050"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División: Train ≈ 22.968, Val ≈ 5.741, Test ≈ 7.178 imágenes</a:t>
            </a:r>
            <a:endParaRPr sz="837">
              <a:solidFill>
                <a:schemeClr val="dk1"/>
              </a:solidFill>
              <a:latin typeface="Calibri"/>
              <a:ea typeface="Calibri"/>
              <a:cs typeface="Calibri"/>
              <a:sym typeface="Calibri"/>
            </a:endParaRPr>
          </a:p>
        </p:txBody>
      </p:sp>
      <p:sp>
        <p:nvSpPr>
          <p:cNvPr id="195" name="Google Shape;195;p9"/>
          <p:cNvSpPr/>
          <p:nvPr/>
        </p:nvSpPr>
        <p:spPr>
          <a:xfrm>
            <a:off x="514350" y="2450306"/>
            <a:ext cx="3829050"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Augmentación moderada (rotación, traslación, flip, zoom)</a:t>
            </a:r>
            <a:endParaRPr sz="837">
              <a:solidFill>
                <a:schemeClr val="dk1"/>
              </a:solidFill>
              <a:latin typeface="Calibri"/>
              <a:ea typeface="Calibri"/>
              <a:cs typeface="Calibri"/>
              <a:sym typeface="Calibri"/>
            </a:endParaRPr>
          </a:p>
        </p:txBody>
      </p:sp>
      <p:sp>
        <p:nvSpPr>
          <p:cNvPr id="196" name="Google Shape;196;p9"/>
          <p:cNvSpPr/>
          <p:nvPr/>
        </p:nvSpPr>
        <p:spPr>
          <a:xfrm>
            <a:off x="514350" y="2621756"/>
            <a:ext cx="3829050"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Normalización: Rescalado a [0,1]</a:t>
            </a:r>
            <a:endParaRPr sz="837">
              <a:solidFill>
                <a:schemeClr val="dk1"/>
              </a:solidFill>
              <a:latin typeface="Calibri"/>
              <a:ea typeface="Calibri"/>
              <a:cs typeface="Calibri"/>
              <a:sym typeface="Calibri"/>
            </a:endParaRPr>
          </a:p>
        </p:txBody>
      </p:sp>
      <p:sp>
        <p:nvSpPr>
          <p:cNvPr id="197" name="Google Shape;197;p9"/>
          <p:cNvSpPr/>
          <p:nvPr/>
        </p:nvSpPr>
        <p:spPr>
          <a:xfrm>
            <a:off x="514350" y="2793206"/>
            <a:ext cx="3829050" cy="17145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Class weights para equilibrar clases desbalanceadas</a:t>
            </a:r>
            <a:endParaRPr sz="837">
              <a:solidFill>
                <a:schemeClr val="dk1"/>
              </a:solidFill>
              <a:latin typeface="Calibri"/>
              <a:ea typeface="Calibri"/>
              <a:cs typeface="Calibri"/>
              <a:sym typeface="Calibri"/>
            </a:endParaRPr>
          </a:p>
        </p:txBody>
      </p:sp>
      <p:sp>
        <p:nvSpPr>
          <p:cNvPr id="198" name="Google Shape;198;p9"/>
          <p:cNvSpPr/>
          <p:nvPr/>
        </p:nvSpPr>
        <p:spPr>
          <a:xfrm>
            <a:off x="342900" y="3030280"/>
            <a:ext cx="2745945" cy="144976"/>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942"/>
              <a:buFont typeface="Noto Sans"/>
              <a:buNone/>
            </a:pPr>
            <a:r>
              <a:rPr b="1" lang="en-US" sz="942">
                <a:solidFill>
                  <a:srgbClr val="34495E"/>
                </a:solidFill>
                <a:latin typeface="Noto Sans"/>
                <a:ea typeface="Noto Sans"/>
                <a:cs typeface="Noto Sans"/>
                <a:sym typeface="Noto Sans"/>
              </a:rPr>
              <a:t>Métricas principales y criterios de evaluación</a:t>
            </a:r>
            <a:endParaRPr sz="942">
              <a:solidFill>
                <a:schemeClr val="dk1"/>
              </a:solidFill>
              <a:latin typeface="Calibri"/>
              <a:ea typeface="Calibri"/>
              <a:cs typeface="Calibri"/>
              <a:sym typeface="Calibri"/>
            </a:endParaRPr>
          </a:p>
        </p:txBody>
      </p:sp>
      <p:sp>
        <p:nvSpPr>
          <p:cNvPr id="199" name="Google Shape;199;p9"/>
          <p:cNvSpPr/>
          <p:nvPr/>
        </p:nvSpPr>
        <p:spPr>
          <a:xfrm>
            <a:off x="342900" y="3288506"/>
            <a:ext cx="4000500" cy="707231"/>
          </a:xfrm>
          <a:prstGeom prst="rect">
            <a:avLst/>
          </a:prstGeom>
          <a:solidFill>
            <a:srgbClr val="3498DB">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342900" y="3288506"/>
            <a:ext cx="21431" cy="707231"/>
          </a:xfrm>
          <a:prstGeom prst="rect">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428625" y="3374231"/>
            <a:ext cx="3829050"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942"/>
              <a:buFont typeface="Noto Sans"/>
              <a:buNone/>
            </a:pPr>
            <a:r>
              <a:rPr b="1" lang="en-US" sz="942">
                <a:solidFill>
                  <a:srgbClr val="2C3E50"/>
                </a:solidFill>
                <a:latin typeface="Noto Sans"/>
                <a:ea typeface="Noto Sans"/>
                <a:cs typeface="Noto Sans"/>
                <a:sym typeface="Noto Sans"/>
              </a:rPr>
              <a:t>KPI principal — Macro-F1</a:t>
            </a:r>
            <a:endParaRPr sz="942">
              <a:solidFill>
                <a:schemeClr val="dk1"/>
              </a:solidFill>
              <a:latin typeface="Calibri"/>
              <a:ea typeface="Calibri"/>
              <a:cs typeface="Calibri"/>
              <a:sym typeface="Calibri"/>
            </a:endParaRPr>
          </a:p>
        </p:txBody>
      </p:sp>
      <p:sp>
        <p:nvSpPr>
          <p:cNvPr id="202" name="Google Shape;202;p9"/>
          <p:cNvSpPr/>
          <p:nvPr/>
        </p:nvSpPr>
        <p:spPr>
          <a:xfrm>
            <a:off x="428625" y="3567113"/>
            <a:ext cx="3829050"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Promedia el F1 por clase dando el mismo peso a cada emoción, crítico cuando hay desbalance de clases.</a:t>
            </a:r>
            <a:endParaRPr sz="837">
              <a:solidFill>
                <a:schemeClr val="dk1"/>
              </a:solidFill>
              <a:latin typeface="Calibri"/>
              <a:ea typeface="Calibri"/>
              <a:cs typeface="Calibri"/>
              <a:sym typeface="Calibri"/>
            </a:endParaRPr>
          </a:p>
        </p:txBody>
      </p:sp>
      <p:sp>
        <p:nvSpPr>
          <p:cNvPr id="203" name="Google Shape;203;p9"/>
          <p:cNvSpPr/>
          <p:nvPr/>
        </p:nvSpPr>
        <p:spPr>
          <a:xfrm>
            <a:off x="342900" y="4081463"/>
            <a:ext cx="4000500" cy="707231"/>
          </a:xfrm>
          <a:prstGeom prst="rect">
            <a:avLst/>
          </a:prstGeom>
          <a:solidFill>
            <a:srgbClr val="3498DB">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342900" y="4081463"/>
            <a:ext cx="21431" cy="707231"/>
          </a:xfrm>
          <a:prstGeom prst="rect">
            <a:avLst/>
          </a:prstGeom>
          <a:solidFill>
            <a:srgbClr val="3498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a:off x="428625" y="4167188"/>
            <a:ext cx="3829050" cy="19288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2C3E50"/>
              </a:buClr>
              <a:buSzPts val="942"/>
              <a:buFont typeface="Noto Sans"/>
              <a:buNone/>
            </a:pPr>
            <a:r>
              <a:rPr b="1" lang="en-US" sz="942">
                <a:solidFill>
                  <a:srgbClr val="2C3E50"/>
                </a:solidFill>
                <a:latin typeface="Noto Sans"/>
                <a:ea typeface="Noto Sans"/>
                <a:cs typeface="Noto Sans"/>
                <a:sym typeface="Noto Sans"/>
              </a:rPr>
              <a:t>KPI de referencia — Accuracy</a:t>
            </a:r>
            <a:endParaRPr sz="942">
              <a:solidFill>
                <a:schemeClr val="dk1"/>
              </a:solidFill>
              <a:latin typeface="Calibri"/>
              <a:ea typeface="Calibri"/>
              <a:cs typeface="Calibri"/>
              <a:sym typeface="Calibri"/>
            </a:endParaRPr>
          </a:p>
        </p:txBody>
      </p:sp>
      <p:sp>
        <p:nvSpPr>
          <p:cNvPr id="206" name="Google Shape;206;p9"/>
          <p:cNvSpPr/>
          <p:nvPr/>
        </p:nvSpPr>
        <p:spPr>
          <a:xfrm>
            <a:off x="428625" y="4360069"/>
            <a:ext cx="3829050" cy="342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rgbClr val="34495E"/>
              </a:buClr>
              <a:buSzPts val="837"/>
              <a:buFont typeface="Noto Sans"/>
              <a:buNone/>
            </a:pPr>
            <a:r>
              <a:rPr lang="en-US" sz="837">
                <a:solidFill>
                  <a:srgbClr val="34495E"/>
                </a:solidFill>
                <a:latin typeface="Noto Sans"/>
                <a:ea typeface="Noto Sans"/>
                <a:cs typeface="Noto Sans"/>
                <a:sym typeface="Noto Sans"/>
              </a:rPr>
              <a:t>Sencilla de entender (aciertos/total), útil para una visión global pero puede enmascarar problemas en clases minoritarias.</a:t>
            </a:r>
            <a:endParaRPr sz="837">
              <a:solidFill>
                <a:schemeClr val="dk1"/>
              </a:solidFill>
              <a:latin typeface="Calibri"/>
              <a:ea typeface="Calibri"/>
              <a:cs typeface="Calibri"/>
              <a:sym typeface="Calibri"/>
            </a:endParaRPr>
          </a:p>
        </p:txBody>
      </p:sp>
      <p:pic>
        <p:nvPicPr>
          <p:cNvPr descr="preencoded.png" id="207" name="Google Shape;207;p9"/>
          <p:cNvPicPr preferRelativeResize="0"/>
          <p:nvPr/>
        </p:nvPicPr>
        <p:blipFill rotWithShape="1">
          <a:blip r:embed="rId3">
            <a:alphaModFix/>
          </a:blip>
          <a:srcRect b="0" l="0" r="0" t="0"/>
          <a:stretch/>
        </p:blipFill>
        <p:spPr>
          <a:xfrm>
            <a:off x="4543425" y="2878931"/>
            <a:ext cx="4229100" cy="2143125"/>
          </a:xfrm>
          <a:prstGeom prst="rect">
            <a:avLst/>
          </a:prstGeom>
          <a:noFill/>
          <a:ln>
            <a:noFill/>
          </a:ln>
        </p:spPr>
      </p:pic>
      <p:pic>
        <p:nvPicPr>
          <p:cNvPr descr="preencoded.png" id="208" name="Google Shape;208;p9"/>
          <p:cNvPicPr preferRelativeResize="0"/>
          <p:nvPr/>
        </p:nvPicPr>
        <p:blipFill rotWithShape="1">
          <a:blip r:embed="rId4">
            <a:alphaModFix/>
          </a:blip>
          <a:srcRect b="0" l="0" r="0" t="0"/>
          <a:stretch/>
        </p:blipFill>
        <p:spPr>
          <a:xfrm>
            <a:off x="4998625" y="807804"/>
            <a:ext cx="2647573" cy="1763946"/>
          </a:xfrm>
          <a:prstGeom prst="rect">
            <a:avLst/>
          </a:prstGeom>
          <a:noFill/>
          <a:ln>
            <a:noFill/>
          </a:ln>
        </p:spPr>
      </p:pic>
      <p:pic>
        <p:nvPicPr>
          <p:cNvPr id="209" name="Google Shape;209;p9"/>
          <p:cNvPicPr preferRelativeResize="0"/>
          <p:nvPr/>
        </p:nvPicPr>
        <p:blipFill rotWithShape="1">
          <a:blip r:embed="rId5">
            <a:alphaModFix/>
          </a:blip>
          <a:srcRect b="28656" l="15402" r="11720" t="23611"/>
          <a:stretch/>
        </p:blipFill>
        <p:spPr>
          <a:xfrm>
            <a:off x="7808123" y="40011"/>
            <a:ext cx="1194702" cy="4474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2025-09-11T14:51:11Z</dcterms:created>
  <dc:creator>Anamaria Turda</dc:creator>
</cp:coreProperties>
</file>